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1" d="100"/>
          <a:sy n="41" d="100"/>
        </p:scale>
        <p:origin x="691"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bg>
      <p:bgPr>
        <a:solidFill>
          <a:srgbClr val="003462"/>
        </a:solidFill>
        <a:effectLst/>
      </p:bgPr>
    </p:bg>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47162"/>
            <a:ext cx="21971003" cy="636979"/>
          </a:xfrm>
          <a:prstGeom prst="rect">
            <a:avLst/>
          </a:prstGeom>
        </p:spPr>
        <p:txBody>
          <a:bodyPr lIns="45719" tIns="45719" rIns="45719" bIns="45719"/>
          <a:lstStyle>
            <a:lvl1pPr marL="0" indent="0" defTabSz="701675">
              <a:lnSpc>
                <a:spcPct val="100000"/>
              </a:lnSpc>
              <a:spcBef>
                <a:spcPts val="0"/>
              </a:spcBef>
              <a:buSzTx/>
              <a:buNone/>
              <a:defRPr sz="3060" b="1">
                <a:solidFill>
                  <a:srgbClr val="FFFFFF"/>
                </a:solidFill>
              </a:defRPr>
            </a:lvl1pPr>
          </a:lstStyle>
          <a:p>
            <a:r>
              <a:t>作者和日期</a:t>
            </a:r>
          </a:p>
        </p:txBody>
      </p:sp>
      <p:sp>
        <p:nvSpPr>
          <p:cNvPr id="12" name="演示文稿标题"/>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演示文稿标题</a:t>
            </a:r>
          </a:p>
        </p:txBody>
      </p:sp>
      <p:sp>
        <p:nvSpPr>
          <p:cNvPr id="13" name="正文级别 1…"/>
          <p:cNvSpPr txBox="1">
            <a:spLocks noGrp="1"/>
          </p:cNvSpPr>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sz="5500" b="1">
                <a:solidFill>
                  <a:schemeClr val="accent1"/>
                </a:solidFill>
              </a:defRPr>
            </a:lvl1pPr>
            <a:lvl2pPr marL="0" indent="457200" defTabSz="825500">
              <a:lnSpc>
                <a:spcPct val="100000"/>
              </a:lnSpc>
              <a:spcBef>
                <a:spcPts val="0"/>
              </a:spcBef>
              <a:buSzTx/>
              <a:buNone/>
              <a:defRPr sz="5500" b="1">
                <a:solidFill>
                  <a:schemeClr val="accent1"/>
                </a:solidFill>
              </a:defRPr>
            </a:lvl2pPr>
            <a:lvl3pPr marL="0" indent="914400" defTabSz="825500">
              <a:lnSpc>
                <a:spcPct val="100000"/>
              </a:lnSpc>
              <a:spcBef>
                <a:spcPts val="0"/>
              </a:spcBef>
              <a:buSzTx/>
              <a:buNone/>
              <a:defRPr sz="5500" b="1">
                <a:solidFill>
                  <a:schemeClr val="accent1"/>
                </a:solidFill>
              </a:defRPr>
            </a:lvl3pPr>
            <a:lvl4pPr marL="0" indent="1371600" defTabSz="825500">
              <a:lnSpc>
                <a:spcPct val="100000"/>
              </a:lnSpc>
              <a:spcBef>
                <a:spcPts val="0"/>
              </a:spcBef>
              <a:buSzTx/>
              <a:buNone/>
              <a:defRPr sz="5500" b="1">
                <a:solidFill>
                  <a:schemeClr val="accent1"/>
                </a:solidFill>
              </a:defRPr>
            </a:lvl4pPr>
            <a:lvl5pPr marL="0" indent="1828800" defTabSz="825500">
              <a:lnSpc>
                <a:spcPct val="100000"/>
              </a:lnSpc>
              <a:spcBef>
                <a:spcPts val="0"/>
              </a:spcBef>
              <a:buSzTx/>
              <a:buNone/>
              <a:defRPr sz="5500" b="1">
                <a:solidFill>
                  <a:schemeClr val="accent1"/>
                </a:solidFill>
              </a:defRPr>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5pPr>
          </a:lstStyle>
          <a:p>
            <a:r>
              <a:t>说明</a:t>
            </a:r>
          </a:p>
          <a:p>
            <a:pPr lvl="1"/>
            <a:endParaRPr/>
          </a:p>
          <a:p>
            <a:pPr lvl="2"/>
            <a:endParaRPr/>
          </a:p>
          <a:p>
            <a:pPr lvl="3"/>
            <a:endParaRPr/>
          </a:p>
          <a:p>
            <a:pPr lvl="4"/>
            <a:endParaRPr/>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solidFill>
                  <a:schemeClr val="accent1">
                    <a:hueOff val="114395"/>
                    <a:lumOff val="-24975"/>
                  </a:schemeClr>
                </a:solidFill>
              </a:defRPr>
            </a:lvl1pPr>
            <a:lvl2pPr marL="0" indent="457200" algn="ctr">
              <a:lnSpc>
                <a:spcPct val="80000"/>
              </a:lnSpc>
              <a:spcBef>
                <a:spcPts val="0"/>
              </a:spcBef>
              <a:buSzTx/>
              <a:buNone/>
              <a:defRPr sz="25000" b="1" spc="-250">
                <a:solidFill>
                  <a:schemeClr val="accent1">
                    <a:hueOff val="114395"/>
                    <a:lumOff val="-24975"/>
                  </a:schemeClr>
                </a:solidFill>
              </a:defRPr>
            </a:lvl2pPr>
            <a:lvl3pPr marL="0" indent="914400" algn="ctr">
              <a:lnSpc>
                <a:spcPct val="80000"/>
              </a:lnSpc>
              <a:spcBef>
                <a:spcPts val="0"/>
              </a:spcBef>
              <a:buSzTx/>
              <a:buNone/>
              <a:defRPr sz="25000" b="1" spc="-250">
                <a:solidFill>
                  <a:schemeClr val="accent1">
                    <a:hueOff val="114395"/>
                    <a:lumOff val="-24975"/>
                  </a:schemeClr>
                </a:solidFill>
              </a:defRPr>
            </a:lvl3pPr>
            <a:lvl4pPr marL="0" indent="1371600" algn="ctr">
              <a:lnSpc>
                <a:spcPct val="80000"/>
              </a:lnSpc>
              <a:spcBef>
                <a:spcPts val="0"/>
              </a:spcBef>
              <a:buSzTx/>
              <a:buNone/>
              <a:defRPr sz="25000" b="1" spc="-250">
                <a:solidFill>
                  <a:schemeClr val="accent1">
                    <a:hueOff val="114395"/>
                    <a:lumOff val="-24975"/>
                  </a:schemeClr>
                </a:solidFill>
              </a:defRPr>
            </a:lvl4pPr>
            <a:lvl5pPr marL="0" indent="1828800" algn="ctr">
              <a:lnSpc>
                <a:spcPct val="80000"/>
              </a:lnSpc>
              <a:spcBef>
                <a:spcPts val="0"/>
              </a:spcBef>
              <a:buSzTx/>
              <a:buNone/>
              <a:defRPr sz="25000" b="1" spc="-250">
                <a:solidFill>
                  <a:schemeClr val="accent1">
                    <a:hueOff val="114395"/>
                    <a:lumOff val="-24975"/>
                  </a:schemeClr>
                </a:solidFill>
              </a:defRPr>
            </a:lvl5pPr>
          </a:lstStyle>
          <a:p>
            <a:r>
              <a:t>100%</a:t>
            </a:r>
          </a:p>
          <a:p>
            <a:pPr lvl="1"/>
            <a:endParaRPr/>
          </a:p>
          <a:p>
            <a:pPr lvl="2"/>
            <a:endParaRPr/>
          </a:p>
          <a:p>
            <a:pPr lvl="3"/>
            <a:endParaRPr/>
          </a:p>
          <a:p>
            <a:pPr lvl="4"/>
            <a:endParaRPr/>
          </a:p>
        </p:txBody>
      </p:sp>
      <p:sp>
        <p:nvSpPr>
          <p:cNvPr id="107" name="事实信息"/>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sz="4840" b="1"/>
            </a:lvl1pPr>
          </a:lstStyle>
          <a:p>
            <a:r>
              <a:t>事实信息</a:t>
            </a: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2480825" y="10675453"/>
            <a:ext cx="20149252"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属性</a:t>
            </a:r>
          </a:p>
        </p:txBody>
      </p:sp>
      <p:sp>
        <p:nvSpPr>
          <p:cNvPr id="116" name="正文级别 1…"/>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5pPr>
          </a:lstStyle>
          <a:p>
            <a:r>
              <a:t>“著名引文”</a:t>
            </a:r>
          </a:p>
          <a:p>
            <a:pPr lvl="1"/>
            <a:endParaRPr/>
          </a:p>
          <a:p>
            <a:pPr lvl="2"/>
            <a:endParaRPr/>
          </a:p>
          <a:p>
            <a:pPr lvl="3"/>
            <a:endParaRPr/>
          </a:p>
          <a:p>
            <a:pPr lvl="4"/>
            <a:endParaRPr/>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617931575_1991x1322.jpg"/>
          <p:cNvSpPr>
            <a:spLocks noGrp="1"/>
          </p:cNvSpPr>
          <p:nvPr>
            <p:ph type="pic" sz="quarter" idx="21"/>
          </p:nvPr>
        </p:nvSpPr>
        <p:spPr>
          <a:xfrm>
            <a:off x="15436504" y="1270000"/>
            <a:ext cx="8167167" cy="5422900"/>
          </a:xfrm>
          <a:prstGeom prst="rect">
            <a:avLst/>
          </a:prstGeom>
        </p:spPr>
        <p:txBody>
          <a:bodyPr lIns="91439" tIns="45719" rIns="91439" bIns="45719">
            <a:noAutofit/>
          </a:bodyPr>
          <a:lstStyle/>
          <a:p>
            <a:endParaRPr/>
          </a:p>
        </p:txBody>
      </p:sp>
      <p:sp>
        <p:nvSpPr>
          <p:cNvPr id="125" name="740627569_2880x1920.jpg"/>
          <p:cNvSpPr>
            <a:spLocks noGrp="1"/>
          </p:cNvSpPr>
          <p:nvPr>
            <p:ph type="pic" sz="quarter" idx="22"/>
          </p:nvPr>
        </p:nvSpPr>
        <p:spPr>
          <a:xfrm>
            <a:off x="15461772" y="7085972"/>
            <a:ext cx="8148414" cy="5432276"/>
          </a:xfrm>
          <a:prstGeom prst="rect">
            <a:avLst/>
          </a:prstGeom>
        </p:spPr>
        <p:txBody>
          <a:bodyPr lIns="91439" tIns="45719" rIns="91439" bIns="45719">
            <a:noAutofit/>
          </a:bodyPr>
          <a:lstStyle/>
          <a:p>
            <a:endParaRPr/>
          </a:p>
        </p:txBody>
      </p:sp>
      <p:sp>
        <p:nvSpPr>
          <p:cNvPr id="126" name="996267730_2880x1920.jpg"/>
          <p:cNvSpPr>
            <a:spLocks noGrp="1"/>
          </p:cNvSpPr>
          <p:nvPr>
            <p:ph type="pic" idx="23"/>
          </p:nvPr>
        </p:nvSpPr>
        <p:spPr>
          <a:xfrm>
            <a:off x="-124635" y="1270000"/>
            <a:ext cx="16859219" cy="11239479"/>
          </a:xfrm>
          <a:prstGeom prst="rect">
            <a:avLst/>
          </a:prstGeom>
        </p:spPr>
        <p:txBody>
          <a:bodyPr lIns="91439" tIns="45719" rIns="91439" bIns="45719">
            <a:noAutofit/>
          </a:bodyPr>
          <a:lstStyle/>
          <a:p>
            <a:endParaRPr/>
          </a:p>
        </p:txBody>
      </p:sp>
      <p:sp>
        <p:nvSpPr>
          <p:cNvPr id="12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996267730_2880x1920.jpg"/>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35"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740627569_2880x1920.jpg"/>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演示文稿标题"/>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FFFFFF"/>
                </a:solidFill>
              </a:defRPr>
            </a:lvl1pPr>
          </a:lstStyle>
          <a:p>
            <a:r>
              <a:t>演示文稿标题</a:t>
            </a:r>
          </a:p>
        </p:txBody>
      </p:sp>
      <p:sp>
        <p:nvSpPr>
          <p:cNvPr id="23" name="作者和日期"/>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24" name="正文级别 1…"/>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solidFill>
                  <a:srgbClr val="FFFFFF"/>
                </a:solidFill>
              </a:defRPr>
            </a:lvl1pPr>
            <a:lvl2pPr marL="0" indent="457200" defTabSz="825500">
              <a:lnSpc>
                <a:spcPct val="100000"/>
              </a:lnSpc>
              <a:spcBef>
                <a:spcPts val="0"/>
              </a:spcBef>
              <a:buSzTx/>
              <a:buNone/>
              <a:defRPr sz="5500" b="1">
                <a:solidFill>
                  <a:srgbClr val="FFFFFF"/>
                </a:solidFill>
              </a:defRPr>
            </a:lvl2pPr>
            <a:lvl3pPr marL="0" indent="914400" defTabSz="825500">
              <a:lnSpc>
                <a:spcPct val="100000"/>
              </a:lnSpc>
              <a:spcBef>
                <a:spcPts val="0"/>
              </a:spcBef>
              <a:buSzTx/>
              <a:buNone/>
              <a:defRPr sz="5500" b="1">
                <a:solidFill>
                  <a:srgbClr val="FFFFFF"/>
                </a:solidFill>
              </a:defRPr>
            </a:lvl3pPr>
            <a:lvl4pPr marL="0" indent="1371600" defTabSz="825500">
              <a:lnSpc>
                <a:spcPct val="100000"/>
              </a:lnSpc>
              <a:spcBef>
                <a:spcPts val="0"/>
              </a:spcBef>
              <a:buSzTx/>
              <a:buNone/>
              <a:defRPr sz="5500" b="1">
                <a:solidFill>
                  <a:srgbClr val="FFFFFF"/>
                </a:solidFill>
              </a:defRPr>
            </a:lvl4pPr>
            <a:lvl5pPr marL="0" indent="1828800" defTabSz="825500">
              <a:lnSpc>
                <a:spcPct val="100000"/>
              </a:lnSpc>
              <a:spcBef>
                <a:spcPts val="0"/>
              </a:spcBef>
              <a:buSzTx/>
              <a:buNone/>
              <a:defRPr sz="5500" b="1">
                <a:solidFill>
                  <a:srgbClr val="FFFFFF"/>
                </a:solidFill>
              </a:defRPr>
            </a:lvl5pPr>
          </a:lstStyle>
          <a:p>
            <a:r>
              <a:t>演示文稿副标题</a:t>
            </a:r>
          </a:p>
          <a:p>
            <a:pPr lvl="1"/>
            <a:endParaRPr/>
          </a:p>
          <a:p>
            <a:pPr lvl="2"/>
            <a:endParaRPr/>
          </a:p>
          <a:p>
            <a:pPr lvl="3"/>
            <a:endParaRPr/>
          </a:p>
          <a:p>
            <a:pPr lvl="4"/>
            <a:endParaRPr/>
          </a:p>
        </p:txBody>
      </p:sp>
      <p:sp>
        <p:nvSpPr>
          <p:cNvPr id="25"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136959463_1989x1321.jpg"/>
          <p:cNvSpPr>
            <a:spLocks noGrp="1"/>
          </p:cNvSpPr>
          <p:nvPr>
            <p:ph type="pic" idx="21"/>
          </p:nvPr>
        </p:nvSpPr>
        <p:spPr>
          <a:xfrm>
            <a:off x="9226574" y="1270000"/>
            <a:ext cx="16840152" cy="11184435"/>
          </a:xfrm>
          <a:prstGeom prst="rect">
            <a:avLst/>
          </a:prstGeom>
        </p:spPr>
        <p:txBody>
          <a:bodyPr lIns="91439" tIns="45719" rIns="91439" bIns="45719">
            <a:noAutofit/>
          </a:bodyPr>
          <a:lstStyle/>
          <a:p>
            <a:endParaRPr/>
          </a:p>
        </p:txBody>
      </p:sp>
      <p:sp>
        <p:nvSpPr>
          <p:cNvPr id="33" name="幻灯片标题"/>
          <p:cNvSpPr txBox="1">
            <a:spLocks noGrp="1"/>
          </p:cNvSpPr>
          <p:nvPr>
            <p:ph type="title" hasCustomPrompt="1"/>
          </p:nvPr>
        </p:nvSpPr>
        <p:spPr>
          <a:xfrm>
            <a:off x="1206500" y="1270000"/>
            <a:ext cx="9779000" cy="5882273"/>
          </a:xfrm>
          <a:prstGeom prst="rect">
            <a:avLst/>
          </a:prstGeom>
        </p:spPr>
        <p:txBody>
          <a:bodyPr anchor="b"/>
          <a:lstStyle/>
          <a:p>
            <a:r>
              <a:t>幻灯片标题</a:t>
            </a:r>
          </a:p>
        </p:txBody>
      </p:sp>
      <p:sp>
        <p:nvSpPr>
          <p:cNvPr id="34" name="正文级别 1…"/>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幻灯片副标题</a:t>
            </a:r>
          </a:p>
          <a:p>
            <a:pPr lvl="1"/>
            <a:endParaRPr/>
          </a:p>
          <a:p>
            <a:pPr lvl="2"/>
            <a:endParaRPr/>
          </a:p>
          <a:p>
            <a:pPr lvl="3"/>
            <a:endParaRPr/>
          </a:p>
          <a:p>
            <a:pPr lvl="4"/>
            <a:endParaRPr/>
          </a:p>
        </p:txBody>
      </p:sp>
      <p:sp>
        <p:nvSpPr>
          <p:cNvPr id="35"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prstGeom prst="rect">
            <a:avLst/>
          </a:prstGeom>
        </p:spPr>
        <p:txBody>
          <a:bodyPr/>
          <a:lstStyle/>
          <a:p>
            <a:r>
              <a:t>幻灯片标题</a:t>
            </a:r>
          </a:p>
        </p:txBody>
      </p:sp>
      <p:sp>
        <p:nvSpPr>
          <p:cNvPr id="43" name="幻灯片副标题"/>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44" name="正文级别 1…"/>
          <p:cNvSpPr txBox="1">
            <a:spLocks noGrp="1"/>
          </p:cNvSpPr>
          <p:nvPr>
            <p:ph type="body" idx="1" hasCustomPrompt="1"/>
          </p:nvPr>
        </p:nvSpPr>
        <p:spPr>
          <a:prstGeom prst="rect">
            <a:avLst/>
          </a:prstGeom>
        </p:spPr>
        <p:txBody>
          <a:bodyPr/>
          <a:lstStyle/>
          <a:p>
            <a:r>
              <a:t>幻灯片项目符号文本</a:t>
            </a:r>
          </a:p>
          <a:p>
            <a:pPr lvl="1"/>
            <a:endParaRPr/>
          </a:p>
          <a:p>
            <a:pPr lvl="2"/>
            <a:endParaRPr/>
          </a:p>
          <a:p>
            <a:pPr lvl="3"/>
            <a:endParaRPr/>
          </a:p>
          <a:p>
            <a:pPr lvl="4"/>
            <a:endParaRPr/>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prstGeom prst="rect">
            <a:avLst/>
          </a:prstGeom>
        </p:spPr>
        <p:txBody>
          <a:bodyPr numCol="2" spcCol="1098550"/>
          <a:lstStyle/>
          <a:p>
            <a:r>
              <a:t>幻灯片项目符号文本</a:t>
            </a:r>
          </a:p>
          <a:p>
            <a:pPr lvl="1"/>
            <a:endParaRPr/>
          </a:p>
          <a:p>
            <a:pPr lvl="2"/>
            <a:endParaRPr/>
          </a:p>
          <a:p>
            <a:pPr lvl="3"/>
            <a:endParaRPr/>
          </a:p>
          <a:p>
            <a:pPr lvl="4"/>
            <a:endParaRPr/>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幻灯片副标题"/>
          <p:cNvSpPr txBox="1">
            <a:spLocks noGrp="1"/>
          </p:cNvSpPr>
          <p:nvPr>
            <p:ph type="body" sz="quarter" idx="21" hasCustomPrompt="1"/>
          </p:nvPr>
        </p:nvSpPr>
        <p:spPr>
          <a:xfrm>
            <a:off x="1206500" y="2247900"/>
            <a:ext cx="9779000" cy="934779"/>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61" name="正文级别 1…"/>
          <p:cNvSpPr txBox="1">
            <a:spLocks noGrp="1"/>
          </p:cNvSpPr>
          <p:nvPr>
            <p:ph type="body" sz="half" idx="1" hasCustomPrompt="1"/>
          </p:nvPr>
        </p:nvSpPr>
        <p:spPr>
          <a:xfrm>
            <a:off x="1206500" y="4248504"/>
            <a:ext cx="9779000" cy="8256630"/>
          </a:xfrm>
          <a:prstGeom prst="rect">
            <a:avLst/>
          </a:prstGeom>
        </p:spPr>
        <p:txBody>
          <a:bodyPr/>
          <a:lstStyle/>
          <a:p>
            <a:r>
              <a:t>幻灯片项目符号文本</a:t>
            </a:r>
          </a:p>
          <a:p>
            <a:pPr lvl="1"/>
            <a:endParaRPr/>
          </a:p>
          <a:p>
            <a:pPr lvl="2"/>
            <a:endParaRPr/>
          </a:p>
          <a:p>
            <a:pPr lvl="3"/>
            <a:endParaRPr/>
          </a:p>
          <a:p>
            <a:pPr lvl="4"/>
            <a:endParaRPr/>
          </a:p>
        </p:txBody>
      </p:sp>
      <p:sp>
        <p:nvSpPr>
          <p:cNvPr id="62" name="617931575_1991x1322.jpg"/>
          <p:cNvSpPr>
            <a:spLocks noGrp="1"/>
          </p:cNvSpPr>
          <p:nvPr>
            <p:ph type="pic" idx="22"/>
          </p:nvPr>
        </p:nvSpPr>
        <p:spPr>
          <a:xfrm>
            <a:off x="8432800" y="1263848"/>
            <a:ext cx="16850011" cy="11188205"/>
          </a:xfrm>
          <a:prstGeom prst="rect">
            <a:avLst/>
          </a:prstGeom>
        </p:spPr>
        <p:txBody>
          <a:bodyPr lIns="91439" tIns="45719" rIns="91439" bIns="45719">
            <a:noAutofit/>
          </a:bodyPr>
          <a:lstStyle/>
          <a:p>
            <a:endParaRPr/>
          </a:p>
        </p:txBody>
      </p:sp>
      <p:sp>
        <p:nvSpPr>
          <p:cNvPr id="63" name="幻灯片标题"/>
          <p:cNvSpPr txBox="1">
            <a:spLocks noGrp="1"/>
          </p:cNvSpPr>
          <p:nvPr>
            <p:ph type="title" hasCustomPrompt="1"/>
          </p:nvPr>
        </p:nvSpPr>
        <p:spPr>
          <a:xfrm>
            <a:off x="1206500" y="952500"/>
            <a:ext cx="9779000" cy="1435100"/>
          </a:xfrm>
          <a:prstGeom prst="rect">
            <a:avLst/>
          </a:prstGeom>
        </p:spPr>
        <p:txBody>
          <a:bodyPr/>
          <a:lstStyle/>
          <a:p>
            <a:r>
              <a:t>幻灯片标题</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bg>
      <p:bgPr>
        <a:solidFill>
          <a:srgbClr val="003462"/>
        </a:solidFill>
        <a:effectLst/>
      </p:bgPr>
    </p:bg>
    <p:spTree>
      <p:nvGrpSpPr>
        <p:cNvPr id="1" name=""/>
        <p:cNvGrpSpPr/>
        <p:nvPr/>
      </p:nvGrpSpPr>
      <p:grpSpPr>
        <a:xfrm>
          <a:off x="0" y="0"/>
          <a:ext cx="0" cy="0"/>
          <a:chOff x="0" y="0"/>
          <a:chExt cx="0" cy="0"/>
        </a:xfrm>
      </p:grpSpPr>
      <p:sp>
        <p:nvSpPr>
          <p:cNvPr id="71" name="章节标题"/>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FFFFFF"/>
                </a:solidFill>
                <a:latin typeface="Helvetica Neue Medium"/>
                <a:ea typeface="Helvetica Neue Medium"/>
                <a:cs typeface="Helvetica Neue Medium"/>
                <a:sym typeface="Helvetica Neue Medium"/>
              </a:defRPr>
            </a:lvl1pPr>
          </a:lstStyle>
          <a:p>
            <a:r>
              <a:t>章节标题</a:t>
            </a:r>
          </a:p>
        </p:txBody>
      </p:sp>
      <p:sp>
        <p:nvSpPr>
          <p:cNvPr id="72" name="幻灯片编号"/>
          <p:cNvSpPr txBox="1">
            <a:spLocks noGrp="1"/>
          </p:cNvSpPr>
          <p:nvPr>
            <p:ph type="sldNum" sz="quarter" idx="2"/>
          </p:nvPr>
        </p:nvSpPr>
        <p:spPr>
          <a:xfrm>
            <a:off x="12001499" y="13085233"/>
            <a:ext cx="368505" cy="374600"/>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a:spLocks noGrp="1"/>
          </p:cNvSpPr>
          <p:nvPr>
            <p:ph type="title" hasCustomPrompt="1"/>
          </p:nvPr>
        </p:nvSpPr>
        <p:spPr>
          <a:xfrm>
            <a:off x="1206500" y="952500"/>
            <a:ext cx="21971000" cy="1434949"/>
          </a:xfrm>
          <a:prstGeom prst="rect">
            <a:avLst/>
          </a:prstGeom>
        </p:spPr>
        <p:txBody>
          <a:bodyPr/>
          <a:lstStyle/>
          <a:p>
            <a:r>
              <a:t>幻灯片标题</a:t>
            </a:r>
          </a:p>
        </p:txBody>
      </p:sp>
      <p:sp>
        <p:nvSpPr>
          <p:cNvPr id="80" name="幻灯片副标题"/>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a:spLocks noGrp="1"/>
          </p:cNvSpPr>
          <p:nvPr>
            <p:ph type="title" hasCustomPrompt="1"/>
          </p:nvPr>
        </p:nvSpPr>
        <p:spPr>
          <a:xfrm>
            <a:off x="1206500" y="952500"/>
            <a:ext cx="21971000" cy="1435100"/>
          </a:xfrm>
          <a:prstGeom prst="rect">
            <a:avLst/>
          </a:prstGeom>
        </p:spPr>
        <p:txBody>
          <a:bodyPr/>
          <a:lstStyle/>
          <a:p>
            <a:r>
              <a:t>议程标题</a:t>
            </a:r>
          </a:p>
        </p:txBody>
      </p:sp>
      <p:sp>
        <p:nvSpPr>
          <p:cNvPr id="89" name="议程副标题"/>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726440">
              <a:lnSpc>
                <a:spcPct val="100000"/>
              </a:lnSpc>
              <a:spcBef>
                <a:spcPts val="0"/>
              </a:spcBef>
              <a:buSzTx/>
              <a:buNone/>
              <a:defRPr sz="4840" b="1"/>
            </a:lvl1pPr>
          </a:lstStyle>
          <a:p>
            <a:r>
              <a:t>议程副标题</a:t>
            </a:r>
          </a:p>
        </p:txBody>
      </p:sp>
      <p:sp>
        <p:nvSpPr>
          <p:cNvPr id="90" name="正文级别 1…"/>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议程主题</a:t>
            </a:r>
          </a:p>
          <a:p>
            <a:pPr lvl="1"/>
            <a:endParaRPr/>
          </a:p>
          <a:p>
            <a:pPr lvl="2"/>
            <a:endParaRPr/>
          </a:p>
          <a:p>
            <a:pPr lvl="3"/>
            <a:endParaRPr/>
          </a:p>
          <a:p>
            <a:pPr lvl="4"/>
            <a:endParaRPr/>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幻灯片标题"/>
          <p:cNvSpPr txBox="1">
            <a:spLocks noGrp="1"/>
          </p:cNvSpPr>
          <p:nvPr>
            <p:ph type="title" hasCustomPrompt="1"/>
          </p:nvPr>
        </p:nvSpPr>
        <p:spPr>
          <a:xfrm>
            <a:off x="1206500" y="952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幻灯片标题</a:t>
            </a:r>
          </a:p>
        </p:txBody>
      </p:sp>
      <p:sp>
        <p:nvSpPr>
          <p:cNvPr id="3" name="正文级别 1…"/>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幻灯片项目符号文本</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31.png"/><Relationship Id="rId5" Type="http://schemas.openxmlformats.org/officeDocument/2006/relationships/image" Target="../media/image24.png"/><Relationship Id="rId10"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scholar.google.com/citations?user=p2gwhK4AAAAJ&amp;hl=zh-CN&amp;oi=sra" TargetMode="External"/><Relationship Id="rId2" Type="http://schemas.openxmlformats.org/officeDocument/2006/relationships/hyperlink" Target="https://scholar.google.com/citations?user=FXNJRDoAAAAJ&amp;hl=zh-CN&amp;oi=sra" TargetMode="External"/><Relationship Id="rId1" Type="http://schemas.openxmlformats.org/officeDocument/2006/relationships/slideLayout" Target="../slideLayouts/slideLayout4.xml"/><Relationship Id="rId5" Type="http://schemas.openxmlformats.org/officeDocument/2006/relationships/hyperlink" Target="https://iclr.cc" TargetMode="External"/><Relationship Id="rId4" Type="http://schemas.openxmlformats.org/officeDocument/2006/relationships/hyperlink" Target="https://scholar.google.com/citations?user=H9I0CVwAAAAJ&amp;hl=zh-CN&amp;oi=sr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邵华松 2022-04-14 汇报"/>
          <p:cNvSpPr txBox="1">
            <a:spLocks noGrp="1"/>
          </p:cNvSpPr>
          <p:nvPr>
            <p:ph type="body" idx="21"/>
          </p:nvPr>
        </p:nvSpPr>
        <p:spPr>
          <a:xfrm>
            <a:off x="1206499" y="11839048"/>
            <a:ext cx="21971002" cy="6369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lvl="5" indent="1943100" algn="r" defTabSz="701675">
              <a:lnSpc>
                <a:spcPct val="100000"/>
              </a:lnSpc>
              <a:spcBef>
                <a:spcPts val="0"/>
              </a:spcBef>
              <a:buSzTx/>
              <a:buNone/>
              <a:defRPr sz="3060" b="1">
                <a:solidFill>
                  <a:srgbClr val="FFFFFF"/>
                </a:solidFill>
              </a:defRPr>
            </a:pPr>
            <a:r>
              <a:t>邵华松 2022-04-14 汇报     </a:t>
            </a:r>
          </a:p>
        </p:txBody>
      </p:sp>
      <p:sp>
        <p:nvSpPr>
          <p:cNvPr id="152" name="TRANSFORMERS FOR IMAGE RECOGNITION AT SCALE"/>
          <p:cNvSpPr txBox="1">
            <a:spLocks noGrp="1"/>
          </p:cNvSpPr>
          <p:nvPr>
            <p:ph type="ctrTitle"/>
          </p:nvPr>
        </p:nvSpPr>
        <p:spPr>
          <a:prstGeom prst="rect">
            <a:avLst/>
          </a:prstGeom>
        </p:spPr>
        <p:txBody>
          <a:bodyPr/>
          <a:lstStyle/>
          <a:p>
            <a:pPr algn="ctr" defTabSz="457200">
              <a:lnSpc>
                <a:spcPct val="100000"/>
              </a:lnSpc>
              <a:spcBef>
                <a:spcPts val="1200"/>
              </a:spcBef>
              <a:defRPr sz="8366" b="0" spc="0">
                <a:latin typeface="Times New Roman"/>
                <a:ea typeface="Times New Roman"/>
                <a:cs typeface="Times New Roman"/>
                <a:sym typeface="Times New Roman"/>
              </a:defRPr>
            </a:pPr>
            <a:r>
              <a:rPr sz="8766"/>
              <a:t>T</a:t>
            </a:r>
            <a:r>
              <a:t>RANSFORMERS FOR </a:t>
            </a:r>
            <a:r>
              <a:rPr sz="8766"/>
              <a:t>I</a:t>
            </a:r>
            <a:r>
              <a:t>MAGE </a:t>
            </a:r>
            <a:r>
              <a:rPr sz="8766"/>
              <a:t>R</a:t>
            </a:r>
            <a:r>
              <a:t>ECOGNITION AT </a:t>
            </a:r>
            <a:r>
              <a:rPr sz="8766"/>
              <a:t>S</a:t>
            </a:r>
            <a:r>
              <a:t>CALE </a:t>
            </a:r>
          </a:p>
        </p:txBody>
      </p:sp>
      <p:sp>
        <p:nvSpPr>
          <p:cNvPr id="153" name="基于 Transformers 的大规模图像识别"/>
          <p:cNvSpPr txBox="1">
            <a:spLocks noGrp="1"/>
          </p:cNvSpPr>
          <p:nvPr>
            <p:ph type="subTitle" sz="quarter" idx="1"/>
          </p:nvPr>
        </p:nvSpPr>
        <p:spPr>
          <a:xfrm>
            <a:off x="1201342" y="6765990"/>
            <a:ext cx="21971001" cy="1905001"/>
          </a:xfrm>
          <a:prstGeom prst="rect">
            <a:avLst/>
          </a:prstGeom>
        </p:spPr>
        <p:txBody>
          <a:bodyPr/>
          <a:lstStyle/>
          <a:p>
            <a:pPr algn="ctr" defTabSz="808990">
              <a:defRPr sz="5390">
                <a:solidFill>
                  <a:srgbClr val="FFFFFF"/>
                </a:solidFill>
              </a:defRPr>
            </a:pPr>
            <a:endParaRPr/>
          </a:p>
          <a:p>
            <a:pPr algn="ctr" defTabSz="808990">
              <a:defRPr sz="5390">
                <a:solidFill>
                  <a:srgbClr val="FFFFFF"/>
                </a:solidFill>
              </a:defRPr>
            </a:pPr>
            <a:r>
              <a:t>基于 </a:t>
            </a:r>
            <a:r>
              <a:rPr>
                <a:latin typeface="Times New Roman"/>
                <a:ea typeface="Times New Roman"/>
                <a:cs typeface="Times New Roman"/>
                <a:sym typeface="Times New Roman"/>
              </a:rPr>
              <a:t>Transformers</a:t>
            </a:r>
            <a:r>
              <a:t> 的大规模图像识别</a:t>
            </a:r>
          </a:p>
        </p:txBody>
      </p:sp>
      <p:sp>
        <p:nvSpPr>
          <p:cNvPr id="154" name="International Conference on Learning Representations 2021"/>
          <p:cNvSpPr txBox="1"/>
          <p:nvPr/>
        </p:nvSpPr>
        <p:spPr>
          <a:xfrm>
            <a:off x="1206500" y="8239776"/>
            <a:ext cx="21971000" cy="190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defTabSz="825500">
              <a:defRPr sz="5500" b="1">
                <a:solidFill>
                  <a:srgbClr val="FFFFFF"/>
                </a:solidFill>
                <a:latin typeface="Times New Roman"/>
                <a:ea typeface="Times New Roman"/>
                <a:cs typeface="Times New Roman"/>
                <a:sym typeface="Times New Roman"/>
              </a:defRPr>
            </a:pPr>
            <a:endParaRPr/>
          </a:p>
          <a:p>
            <a:pPr defTabSz="825500">
              <a:defRPr sz="2900" b="1">
                <a:solidFill>
                  <a:srgbClr val="FFFFFF"/>
                </a:solidFill>
                <a:latin typeface="Times New Roman"/>
                <a:ea typeface="Times New Roman"/>
                <a:cs typeface="Times New Roman"/>
                <a:sym typeface="Times New Roman"/>
              </a:defRPr>
            </a:pPr>
            <a:r>
              <a:t>International Conference on Learning Representations 2021</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ransformer Encoder — 自注意力"/>
          <p:cNvSpPr txBox="1">
            <a:spLocks noGrp="1"/>
          </p:cNvSpPr>
          <p:nvPr>
            <p:ph type="title"/>
          </p:nvPr>
        </p:nvSpPr>
        <p:spPr>
          <a:prstGeom prst="rect">
            <a:avLst/>
          </a:prstGeom>
        </p:spPr>
        <p:txBody>
          <a:bodyPr/>
          <a:lstStyle/>
          <a:p>
            <a:pPr defTabSz="2145738">
              <a:defRPr sz="7480" spc="-149">
                <a:latin typeface="Times New Roman"/>
                <a:ea typeface="Times New Roman"/>
                <a:cs typeface="Times New Roman"/>
                <a:sym typeface="Times New Roman"/>
              </a:defRPr>
            </a:pPr>
            <a:r>
              <a:t>Transformer Encoder — </a:t>
            </a:r>
            <a:r>
              <a:rPr>
                <a:latin typeface="+mn-lt"/>
                <a:ea typeface="+mn-ea"/>
                <a:cs typeface="+mn-cs"/>
                <a:sym typeface="Helvetica Neue"/>
              </a:rPr>
              <a:t>自注意力</a:t>
            </a:r>
          </a:p>
        </p:txBody>
      </p:sp>
      <mc:AlternateContent xmlns:mc="http://schemas.openxmlformats.org/markup-compatibility/2006" xmlns:a14="http://schemas.microsoft.com/office/drawing/2010/main">
        <mc:Choice Requires="a14">
          <p:sp>
            <p:nvSpPr>
              <p:cNvPr id="233" name="……….式 1"/>
              <p:cNvSpPr txBox="1"/>
              <p:nvPr/>
            </p:nvSpPr>
            <p:spPr>
              <a:xfrm>
                <a:off x="6873425" y="2812771"/>
                <a:ext cx="10637150" cy="162789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a:defRPr sz="3500">
                    <a:solidFill>
                      <a:srgbClr val="000000"/>
                    </a:solidFill>
                  </a:defRPr>
                </a:pPr>
                <a14:m>
                  <m:oMath xmlns:m="http://schemas.openxmlformats.org/officeDocument/2006/math">
                    <m:r>
                      <a:rPr sz="4150" i="1">
                        <a:solidFill>
                          <a:srgbClr val="000000"/>
                        </a:solidFill>
                        <a:latin typeface="Cambria Math" panose="02040503050406030204" pitchFamily="18" charset="0"/>
                      </a:rPr>
                      <m:t>𝐴𝑡𝑡𝑒𝑛𝑡𝑖𝑜𝑛</m:t>
                    </m:r>
                    <m:r>
                      <a:rPr sz="4150" i="1">
                        <a:solidFill>
                          <a:srgbClr val="000000"/>
                        </a:solidFill>
                        <a:latin typeface="Cambria Math" panose="02040503050406030204" pitchFamily="18" charset="0"/>
                      </a:rPr>
                      <m:t>(</m:t>
                    </m:r>
                    <m:r>
                      <a:rPr sz="4150" i="1">
                        <a:solidFill>
                          <a:srgbClr val="000000"/>
                        </a:solidFill>
                        <a:latin typeface="Cambria Math" panose="02040503050406030204" pitchFamily="18" charset="0"/>
                      </a:rPr>
                      <m:t>𝑄</m:t>
                    </m:r>
                    <m:r>
                      <a:rPr sz="4150" i="1">
                        <a:solidFill>
                          <a:srgbClr val="000000"/>
                        </a:solidFill>
                        <a:latin typeface="Cambria Math" panose="02040503050406030204" pitchFamily="18" charset="0"/>
                      </a:rPr>
                      <m:t>,</m:t>
                    </m:r>
                    <m:r>
                      <a:rPr sz="4150" i="1">
                        <a:solidFill>
                          <a:srgbClr val="000000"/>
                        </a:solidFill>
                        <a:latin typeface="Cambria Math" panose="02040503050406030204" pitchFamily="18" charset="0"/>
                      </a:rPr>
                      <m:t>𝐾</m:t>
                    </m:r>
                    <m:r>
                      <a:rPr sz="4150" i="1">
                        <a:solidFill>
                          <a:srgbClr val="000000"/>
                        </a:solidFill>
                        <a:latin typeface="Cambria Math" panose="02040503050406030204" pitchFamily="18" charset="0"/>
                      </a:rPr>
                      <m:t>,</m:t>
                    </m:r>
                    <m:r>
                      <a:rPr sz="4150" i="1">
                        <a:solidFill>
                          <a:srgbClr val="000000"/>
                        </a:solidFill>
                        <a:latin typeface="Cambria Math" panose="02040503050406030204" pitchFamily="18" charset="0"/>
                      </a:rPr>
                      <m:t>𝑉</m:t>
                    </m:r>
                    <m:r>
                      <a:rPr sz="4150" i="1">
                        <a:solidFill>
                          <a:srgbClr val="000000"/>
                        </a:solidFill>
                        <a:latin typeface="Cambria Math" panose="02040503050406030204" pitchFamily="18" charset="0"/>
                      </a:rPr>
                      <m:t>)=</m:t>
                    </m:r>
                    <m:r>
                      <a:rPr sz="4150" i="1">
                        <a:solidFill>
                          <a:srgbClr val="000000"/>
                        </a:solidFill>
                        <a:latin typeface="Cambria Math" panose="02040503050406030204" pitchFamily="18" charset="0"/>
                      </a:rPr>
                      <m:t>𝑠𝑜𝑓𝑡𝑚𝑎𝑥</m:t>
                    </m:r>
                    <m:r>
                      <a:rPr sz="4150" i="1">
                        <a:solidFill>
                          <a:srgbClr val="000000"/>
                        </a:solidFill>
                        <a:latin typeface="Cambria Math" panose="02040503050406030204" pitchFamily="18" charset="0"/>
                      </a:rPr>
                      <m:t>(</m:t>
                    </m:r>
                    <m:f>
                      <m:fPr>
                        <m:ctrlPr>
                          <a:rPr sz="4150" i="1">
                            <a:solidFill>
                              <a:srgbClr val="000000"/>
                            </a:solidFill>
                            <a:latin typeface="Cambria Math" panose="02040503050406030204" pitchFamily="18" charset="0"/>
                          </a:rPr>
                        </m:ctrlPr>
                      </m:fPr>
                      <m:num>
                        <m:r>
                          <a:rPr sz="4150" i="1">
                            <a:solidFill>
                              <a:srgbClr val="000000"/>
                            </a:solidFill>
                            <a:latin typeface="Cambria Math" panose="02040503050406030204" pitchFamily="18" charset="0"/>
                          </a:rPr>
                          <m:t>𝑄</m:t>
                        </m:r>
                        <m:sSup>
                          <m:sSupPr>
                            <m:ctrlPr>
                              <a:rPr sz="4150" i="1">
                                <a:solidFill>
                                  <a:srgbClr val="000000"/>
                                </a:solidFill>
                                <a:latin typeface="Cambria Math" panose="02040503050406030204" pitchFamily="18" charset="0"/>
                              </a:rPr>
                            </m:ctrlPr>
                          </m:sSupPr>
                          <m:e>
                            <m:r>
                              <a:rPr sz="4150" i="1">
                                <a:solidFill>
                                  <a:srgbClr val="000000"/>
                                </a:solidFill>
                                <a:latin typeface="Cambria Math" panose="02040503050406030204" pitchFamily="18" charset="0"/>
                              </a:rPr>
                              <m:t>𝐾</m:t>
                            </m:r>
                          </m:e>
                          <m:sup>
                            <m:r>
                              <a:rPr sz="4150" i="1">
                                <a:solidFill>
                                  <a:srgbClr val="000000"/>
                                </a:solidFill>
                                <a:latin typeface="Cambria Math" panose="02040503050406030204" pitchFamily="18" charset="0"/>
                              </a:rPr>
                              <m:t>𝑇</m:t>
                            </m:r>
                          </m:sup>
                        </m:sSup>
                      </m:num>
                      <m:den>
                        <m:rad>
                          <m:radPr>
                            <m:degHide m:val="on"/>
                            <m:ctrlPr>
                              <a:rPr sz="4150" i="1">
                                <a:solidFill>
                                  <a:srgbClr val="000000"/>
                                </a:solidFill>
                                <a:latin typeface="Cambria Math" panose="02040503050406030204" pitchFamily="18" charset="0"/>
                              </a:rPr>
                            </m:ctrlPr>
                          </m:radPr>
                          <m:deg/>
                          <m:e>
                            <m:sSub>
                              <m:sSubPr>
                                <m:ctrlPr>
                                  <a:rPr sz="4150" i="1">
                                    <a:solidFill>
                                      <a:srgbClr val="000000"/>
                                    </a:solidFill>
                                    <a:latin typeface="Cambria Math" panose="02040503050406030204" pitchFamily="18" charset="0"/>
                                  </a:rPr>
                                </m:ctrlPr>
                              </m:sSubPr>
                              <m:e>
                                <m:r>
                                  <a:rPr sz="4150" i="1">
                                    <a:solidFill>
                                      <a:srgbClr val="000000"/>
                                    </a:solidFill>
                                    <a:latin typeface="Cambria Math" panose="02040503050406030204" pitchFamily="18" charset="0"/>
                                  </a:rPr>
                                  <m:t>𝑑</m:t>
                                </m:r>
                              </m:e>
                              <m:sub>
                                <m:r>
                                  <a:rPr sz="4150" i="1">
                                    <a:solidFill>
                                      <a:srgbClr val="000000"/>
                                    </a:solidFill>
                                    <a:latin typeface="Cambria Math" panose="02040503050406030204" pitchFamily="18" charset="0"/>
                                  </a:rPr>
                                  <m:t>𝑘</m:t>
                                </m:r>
                              </m:sub>
                            </m:sSub>
                          </m:e>
                        </m:rad>
                      </m:den>
                    </m:f>
                    <m:r>
                      <a:rPr sz="4150" i="1">
                        <a:solidFill>
                          <a:srgbClr val="000000"/>
                        </a:solidFill>
                        <a:latin typeface="Cambria Math" panose="02040503050406030204" pitchFamily="18" charset="0"/>
                      </a:rPr>
                      <m:t>)</m:t>
                    </m:r>
                    <m:r>
                      <a:rPr sz="4150" i="1">
                        <a:solidFill>
                          <a:srgbClr val="000000"/>
                        </a:solidFill>
                        <a:latin typeface="Cambria Math" panose="02040503050406030204" pitchFamily="18" charset="0"/>
                      </a:rPr>
                      <m:t>𝑉</m:t>
                    </m:r>
                  </m:oMath>
                </a14:m>
                <a:r>
                  <a:t> ……….式 1</a:t>
                </a:r>
              </a:p>
            </p:txBody>
          </p:sp>
        </mc:Choice>
        <mc:Fallback xmlns="">
          <p:sp>
            <p:nvSpPr>
              <p:cNvPr id="233" name="……….式 1"/>
              <p:cNvSpPr txBox="1">
                <a:spLocks noRot="1" noChangeAspect="1" noMove="1" noResize="1" noEditPoints="1" noAdjustHandles="1" noChangeArrowheads="1" noChangeShapeType="1" noTextEdit="1"/>
              </p:cNvSpPr>
              <p:nvPr/>
            </p:nvSpPr>
            <p:spPr>
              <a:xfrm>
                <a:off x="6873425" y="2812771"/>
                <a:ext cx="10637150" cy="1627898"/>
              </a:xfrm>
              <a:prstGeom prst="rect">
                <a:avLst/>
              </a:prstGeom>
              <a:blipFill>
                <a:blip r:embed="rId2"/>
                <a:stretch>
                  <a:fillRect l="-1491" r="-401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p:graphicFrame>
        <p:nvGraphicFramePr>
          <p:cNvPr id="234" name="表格"/>
          <p:cNvGraphicFramePr/>
          <p:nvPr/>
        </p:nvGraphicFramePr>
        <p:xfrm>
          <a:off x="5126203" y="5478534"/>
          <a:ext cx="1820481" cy="589280"/>
        </p:xfrm>
        <a:graphic>
          <a:graphicData uri="http://schemas.openxmlformats.org/drawingml/2006/table">
            <a:tbl>
              <a:tblPr>
                <a:tableStyleId>{4C3C2611-4C71-4FC5-86AE-919BDF0F9419}</a:tableStyleId>
              </a:tblPr>
              <a:tblGrid>
                <a:gridCol w="606827">
                  <a:extLst>
                    <a:ext uri="{9D8B030D-6E8A-4147-A177-3AD203B41FA5}">
                      <a16:colId xmlns:a16="http://schemas.microsoft.com/office/drawing/2014/main" val="20000"/>
                    </a:ext>
                  </a:extLst>
                </a:gridCol>
                <a:gridCol w="606827">
                  <a:extLst>
                    <a:ext uri="{9D8B030D-6E8A-4147-A177-3AD203B41FA5}">
                      <a16:colId xmlns:a16="http://schemas.microsoft.com/office/drawing/2014/main" val="20001"/>
                    </a:ext>
                  </a:extLst>
                </a:gridCol>
                <a:gridCol w="606827">
                  <a:extLst>
                    <a:ext uri="{9D8B030D-6E8A-4147-A177-3AD203B41FA5}">
                      <a16:colId xmlns:a16="http://schemas.microsoft.com/office/drawing/2014/main" val="20002"/>
                    </a:ext>
                  </a:extLst>
                </a:gridCol>
              </a:tblGrid>
              <a:tr h="585520">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graphicFrame>
        <p:nvGraphicFramePr>
          <p:cNvPr id="235" name="表格"/>
          <p:cNvGraphicFramePr/>
          <p:nvPr/>
        </p:nvGraphicFramePr>
        <p:xfrm>
          <a:off x="8902509" y="5474051"/>
          <a:ext cx="1820481" cy="589280"/>
        </p:xfrm>
        <a:graphic>
          <a:graphicData uri="http://schemas.openxmlformats.org/drawingml/2006/table">
            <a:tbl>
              <a:tblPr>
                <a:tableStyleId>{4C3C2611-4C71-4FC5-86AE-919BDF0F9419}</a:tableStyleId>
              </a:tblPr>
              <a:tblGrid>
                <a:gridCol w="606827">
                  <a:extLst>
                    <a:ext uri="{9D8B030D-6E8A-4147-A177-3AD203B41FA5}">
                      <a16:colId xmlns:a16="http://schemas.microsoft.com/office/drawing/2014/main" val="20000"/>
                    </a:ext>
                  </a:extLst>
                </a:gridCol>
                <a:gridCol w="606827">
                  <a:extLst>
                    <a:ext uri="{9D8B030D-6E8A-4147-A177-3AD203B41FA5}">
                      <a16:colId xmlns:a16="http://schemas.microsoft.com/office/drawing/2014/main" val="20001"/>
                    </a:ext>
                  </a:extLst>
                </a:gridCol>
                <a:gridCol w="606827">
                  <a:extLst>
                    <a:ext uri="{9D8B030D-6E8A-4147-A177-3AD203B41FA5}">
                      <a16:colId xmlns:a16="http://schemas.microsoft.com/office/drawing/2014/main" val="20002"/>
                    </a:ext>
                  </a:extLst>
                </a:gridCol>
              </a:tblGrid>
              <a:tr h="585520">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graphicFrame>
        <p:nvGraphicFramePr>
          <p:cNvPr id="236" name="表格"/>
          <p:cNvGraphicFramePr/>
          <p:nvPr/>
        </p:nvGraphicFramePr>
        <p:xfrm>
          <a:off x="5126203" y="8085990"/>
          <a:ext cx="1820481" cy="589280"/>
        </p:xfrm>
        <a:graphic>
          <a:graphicData uri="http://schemas.openxmlformats.org/drawingml/2006/table">
            <a:tbl>
              <a:tblPr>
                <a:tableStyleId>{4C3C2611-4C71-4FC5-86AE-919BDF0F9419}</a:tableStyleId>
              </a:tblPr>
              <a:tblGrid>
                <a:gridCol w="606827">
                  <a:extLst>
                    <a:ext uri="{9D8B030D-6E8A-4147-A177-3AD203B41FA5}">
                      <a16:colId xmlns:a16="http://schemas.microsoft.com/office/drawing/2014/main" val="20000"/>
                    </a:ext>
                  </a:extLst>
                </a:gridCol>
                <a:gridCol w="606827">
                  <a:extLst>
                    <a:ext uri="{9D8B030D-6E8A-4147-A177-3AD203B41FA5}">
                      <a16:colId xmlns:a16="http://schemas.microsoft.com/office/drawing/2014/main" val="20001"/>
                    </a:ext>
                  </a:extLst>
                </a:gridCol>
                <a:gridCol w="606827">
                  <a:extLst>
                    <a:ext uri="{9D8B030D-6E8A-4147-A177-3AD203B41FA5}">
                      <a16:colId xmlns:a16="http://schemas.microsoft.com/office/drawing/2014/main" val="20002"/>
                    </a:ext>
                  </a:extLst>
                </a:gridCol>
              </a:tblGrid>
              <a:tr h="585520">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graphicFrame>
        <p:nvGraphicFramePr>
          <p:cNvPr id="237" name="表格"/>
          <p:cNvGraphicFramePr/>
          <p:nvPr/>
        </p:nvGraphicFramePr>
        <p:xfrm>
          <a:off x="8902509" y="8085990"/>
          <a:ext cx="1820481" cy="589280"/>
        </p:xfrm>
        <a:graphic>
          <a:graphicData uri="http://schemas.openxmlformats.org/drawingml/2006/table">
            <a:tbl>
              <a:tblPr>
                <a:tableStyleId>{4C3C2611-4C71-4FC5-86AE-919BDF0F9419}</a:tableStyleId>
              </a:tblPr>
              <a:tblGrid>
                <a:gridCol w="606827">
                  <a:extLst>
                    <a:ext uri="{9D8B030D-6E8A-4147-A177-3AD203B41FA5}">
                      <a16:colId xmlns:a16="http://schemas.microsoft.com/office/drawing/2014/main" val="20000"/>
                    </a:ext>
                  </a:extLst>
                </a:gridCol>
                <a:gridCol w="606827">
                  <a:extLst>
                    <a:ext uri="{9D8B030D-6E8A-4147-A177-3AD203B41FA5}">
                      <a16:colId xmlns:a16="http://schemas.microsoft.com/office/drawing/2014/main" val="20001"/>
                    </a:ext>
                  </a:extLst>
                </a:gridCol>
                <a:gridCol w="606827">
                  <a:extLst>
                    <a:ext uri="{9D8B030D-6E8A-4147-A177-3AD203B41FA5}">
                      <a16:colId xmlns:a16="http://schemas.microsoft.com/office/drawing/2014/main" val="20002"/>
                    </a:ext>
                  </a:extLst>
                </a:gridCol>
              </a:tblGrid>
              <a:tr h="585520">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graphicFrame>
        <p:nvGraphicFramePr>
          <p:cNvPr id="238" name="表格"/>
          <p:cNvGraphicFramePr/>
          <p:nvPr/>
        </p:nvGraphicFramePr>
        <p:xfrm>
          <a:off x="5126203" y="10693446"/>
          <a:ext cx="1820481" cy="589280"/>
        </p:xfrm>
        <a:graphic>
          <a:graphicData uri="http://schemas.openxmlformats.org/drawingml/2006/table">
            <a:tbl>
              <a:tblPr>
                <a:tableStyleId>{4C3C2611-4C71-4FC5-86AE-919BDF0F9419}</a:tableStyleId>
              </a:tblPr>
              <a:tblGrid>
                <a:gridCol w="606827">
                  <a:extLst>
                    <a:ext uri="{9D8B030D-6E8A-4147-A177-3AD203B41FA5}">
                      <a16:colId xmlns:a16="http://schemas.microsoft.com/office/drawing/2014/main" val="20000"/>
                    </a:ext>
                  </a:extLst>
                </a:gridCol>
                <a:gridCol w="606827">
                  <a:extLst>
                    <a:ext uri="{9D8B030D-6E8A-4147-A177-3AD203B41FA5}">
                      <a16:colId xmlns:a16="http://schemas.microsoft.com/office/drawing/2014/main" val="20001"/>
                    </a:ext>
                  </a:extLst>
                </a:gridCol>
                <a:gridCol w="606827">
                  <a:extLst>
                    <a:ext uri="{9D8B030D-6E8A-4147-A177-3AD203B41FA5}">
                      <a16:colId xmlns:a16="http://schemas.microsoft.com/office/drawing/2014/main" val="20002"/>
                    </a:ext>
                  </a:extLst>
                </a:gridCol>
              </a:tblGrid>
              <a:tr h="585520">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graphicFrame>
        <p:nvGraphicFramePr>
          <p:cNvPr id="239" name="表格"/>
          <p:cNvGraphicFramePr/>
          <p:nvPr/>
        </p:nvGraphicFramePr>
        <p:xfrm>
          <a:off x="8902509" y="10693446"/>
          <a:ext cx="1820481" cy="589280"/>
        </p:xfrm>
        <a:graphic>
          <a:graphicData uri="http://schemas.openxmlformats.org/drawingml/2006/table">
            <a:tbl>
              <a:tblPr>
                <a:tableStyleId>{4C3C2611-4C71-4FC5-86AE-919BDF0F9419}</a:tableStyleId>
              </a:tblPr>
              <a:tblGrid>
                <a:gridCol w="606827">
                  <a:extLst>
                    <a:ext uri="{9D8B030D-6E8A-4147-A177-3AD203B41FA5}">
                      <a16:colId xmlns:a16="http://schemas.microsoft.com/office/drawing/2014/main" val="20000"/>
                    </a:ext>
                  </a:extLst>
                </a:gridCol>
                <a:gridCol w="606827">
                  <a:extLst>
                    <a:ext uri="{9D8B030D-6E8A-4147-A177-3AD203B41FA5}">
                      <a16:colId xmlns:a16="http://schemas.microsoft.com/office/drawing/2014/main" val="20001"/>
                    </a:ext>
                  </a:extLst>
                </a:gridCol>
                <a:gridCol w="606827">
                  <a:extLst>
                    <a:ext uri="{9D8B030D-6E8A-4147-A177-3AD203B41FA5}">
                      <a16:colId xmlns:a16="http://schemas.microsoft.com/office/drawing/2014/main" val="20002"/>
                    </a:ext>
                  </a:extLst>
                </a:gridCol>
              </a:tblGrid>
              <a:tr h="585520">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sp>
        <p:nvSpPr>
          <p:cNvPr id="240" name="查询向量"/>
          <p:cNvSpPr txBox="1"/>
          <p:nvPr/>
        </p:nvSpPr>
        <p:spPr>
          <a:xfrm>
            <a:off x="1604152" y="5404862"/>
            <a:ext cx="189230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查询向量</a:t>
            </a:r>
          </a:p>
        </p:txBody>
      </p:sp>
      <p:sp>
        <p:nvSpPr>
          <p:cNvPr id="241" name="键向量"/>
          <p:cNvSpPr txBox="1"/>
          <p:nvPr/>
        </p:nvSpPr>
        <p:spPr>
          <a:xfrm>
            <a:off x="1826402" y="8016801"/>
            <a:ext cx="144780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键向量</a:t>
            </a:r>
          </a:p>
        </p:txBody>
      </p:sp>
      <p:sp>
        <p:nvSpPr>
          <p:cNvPr id="242" name="值向量"/>
          <p:cNvSpPr txBox="1"/>
          <p:nvPr/>
        </p:nvSpPr>
        <p:spPr>
          <a:xfrm>
            <a:off x="1850099" y="10624256"/>
            <a:ext cx="144780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值向量</a:t>
            </a:r>
          </a:p>
        </p:txBody>
      </p:sp>
      <mc:AlternateContent xmlns:mc="http://schemas.openxmlformats.org/markup-compatibility/2006" xmlns:a14="http://schemas.microsoft.com/office/drawing/2010/main">
        <mc:Choice Requires="a14">
          <p:sp>
            <p:nvSpPr>
              <p:cNvPr id="243" name="方程"/>
              <p:cNvSpPr txBox="1"/>
              <p:nvPr/>
            </p:nvSpPr>
            <p:spPr>
              <a:xfrm>
                <a:off x="7753246" y="5585372"/>
                <a:ext cx="345113" cy="30715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𝑞</m:t>
                          </m:r>
                        </m:e>
                        <m:sub>
                          <m:r>
                            <a:rPr sz="3500" i="1">
                              <a:solidFill>
                                <a:srgbClr val="5E5E5E"/>
                              </a:solidFill>
                              <a:latin typeface="Cambria Math" panose="02040503050406030204" pitchFamily="18" charset="0"/>
                            </a:rPr>
                            <m:t>2</m:t>
                          </m:r>
                        </m:sub>
                      </m:sSub>
                    </m:oMath>
                  </m:oMathPara>
                </a14:m>
                <a:endParaRPr sz="3500">
                  <a:solidFill>
                    <a:srgbClr val="5E5E5E"/>
                  </a:solidFill>
                </a:endParaRPr>
              </a:p>
            </p:txBody>
          </p:sp>
        </mc:Choice>
        <mc:Fallback xmlns="">
          <p:sp>
            <p:nvSpPr>
              <p:cNvPr id="243" name="方程"/>
              <p:cNvSpPr txBox="1">
                <a:spLocks noRot="1" noChangeAspect="1" noMove="1" noResize="1" noEditPoints="1" noAdjustHandles="1" noChangeArrowheads="1" noChangeShapeType="1" noTextEdit="1"/>
              </p:cNvSpPr>
              <p:nvPr/>
            </p:nvSpPr>
            <p:spPr>
              <a:xfrm>
                <a:off x="7753246" y="5585372"/>
                <a:ext cx="345113" cy="307150"/>
              </a:xfrm>
              <a:prstGeom prst="rect">
                <a:avLst/>
              </a:prstGeom>
              <a:blipFill>
                <a:blip r:embed="rId3"/>
                <a:stretch>
                  <a:fillRect r="-14286" b="-70588"/>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4" name="方程"/>
              <p:cNvSpPr txBox="1"/>
              <p:nvPr/>
            </p:nvSpPr>
            <p:spPr>
              <a:xfrm>
                <a:off x="3976940" y="5585372"/>
                <a:ext cx="319866" cy="30715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𝑞</m:t>
                          </m:r>
                        </m:e>
                        <m:sub>
                          <m:r>
                            <a:rPr sz="3500" i="1">
                              <a:solidFill>
                                <a:srgbClr val="5E5E5E"/>
                              </a:solidFill>
                              <a:latin typeface="Cambria Math" panose="02040503050406030204" pitchFamily="18" charset="0"/>
                            </a:rPr>
                            <m:t>1</m:t>
                          </m:r>
                        </m:sub>
                      </m:sSub>
                    </m:oMath>
                  </m:oMathPara>
                </a14:m>
                <a:endParaRPr sz="3500">
                  <a:solidFill>
                    <a:srgbClr val="5E5E5E"/>
                  </a:solidFill>
                </a:endParaRPr>
              </a:p>
            </p:txBody>
          </p:sp>
        </mc:Choice>
        <mc:Fallback xmlns="">
          <p:sp>
            <p:nvSpPr>
              <p:cNvPr id="244" name="方程"/>
              <p:cNvSpPr txBox="1">
                <a:spLocks noRot="1" noChangeAspect="1" noMove="1" noResize="1" noEditPoints="1" noAdjustHandles="1" noChangeArrowheads="1" noChangeShapeType="1" noTextEdit="1"/>
              </p:cNvSpPr>
              <p:nvPr/>
            </p:nvSpPr>
            <p:spPr>
              <a:xfrm>
                <a:off x="3976940" y="5585372"/>
                <a:ext cx="319866" cy="307150"/>
              </a:xfrm>
              <a:prstGeom prst="rect">
                <a:avLst/>
              </a:prstGeom>
              <a:blipFill>
                <a:blip r:embed="rId4"/>
                <a:stretch>
                  <a:fillRect r="-20755" b="-70588"/>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5" name="方程"/>
              <p:cNvSpPr txBox="1"/>
              <p:nvPr/>
            </p:nvSpPr>
            <p:spPr>
              <a:xfrm>
                <a:off x="3976940" y="8192827"/>
                <a:ext cx="299863" cy="41472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𝑘</m:t>
                          </m:r>
                        </m:e>
                        <m:sub>
                          <m:r>
                            <a:rPr sz="3500" i="1">
                              <a:solidFill>
                                <a:srgbClr val="5E5E5E"/>
                              </a:solidFill>
                              <a:latin typeface="Cambria Math" panose="02040503050406030204" pitchFamily="18" charset="0"/>
                            </a:rPr>
                            <m:t>1</m:t>
                          </m:r>
                        </m:sub>
                      </m:sSub>
                    </m:oMath>
                  </m:oMathPara>
                </a14:m>
                <a:endParaRPr sz="3500">
                  <a:solidFill>
                    <a:srgbClr val="5E5E5E"/>
                  </a:solidFill>
                </a:endParaRPr>
              </a:p>
            </p:txBody>
          </p:sp>
        </mc:Choice>
        <mc:Fallback xmlns="">
          <p:sp>
            <p:nvSpPr>
              <p:cNvPr id="245" name="方程"/>
              <p:cNvSpPr txBox="1">
                <a:spLocks noRot="1" noChangeAspect="1" noMove="1" noResize="1" noEditPoints="1" noAdjustHandles="1" noChangeArrowheads="1" noChangeShapeType="1" noTextEdit="1"/>
              </p:cNvSpPr>
              <p:nvPr/>
            </p:nvSpPr>
            <p:spPr>
              <a:xfrm>
                <a:off x="3976940" y="8192827"/>
                <a:ext cx="299863" cy="414720"/>
              </a:xfrm>
              <a:prstGeom prst="rect">
                <a:avLst/>
              </a:prstGeom>
              <a:blipFill>
                <a:blip r:embed="rId5"/>
                <a:stretch>
                  <a:fillRect r="-32000" b="-26471"/>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6" name="方程"/>
              <p:cNvSpPr txBox="1"/>
              <p:nvPr/>
            </p:nvSpPr>
            <p:spPr>
              <a:xfrm>
                <a:off x="7753246" y="8192827"/>
                <a:ext cx="337293" cy="41472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𝑘</m:t>
                          </m:r>
                        </m:e>
                        <m:sub>
                          <m:r>
                            <a:rPr sz="3500" i="1">
                              <a:solidFill>
                                <a:srgbClr val="5E5E5E"/>
                              </a:solidFill>
                              <a:latin typeface="Cambria Math" panose="02040503050406030204" pitchFamily="18" charset="0"/>
                            </a:rPr>
                            <m:t>2</m:t>
                          </m:r>
                        </m:sub>
                      </m:sSub>
                    </m:oMath>
                  </m:oMathPara>
                </a14:m>
                <a:endParaRPr sz="3500">
                  <a:solidFill>
                    <a:srgbClr val="5E5E5E"/>
                  </a:solidFill>
                </a:endParaRPr>
              </a:p>
            </p:txBody>
          </p:sp>
        </mc:Choice>
        <mc:Fallback xmlns="">
          <p:sp>
            <p:nvSpPr>
              <p:cNvPr id="246" name="方程"/>
              <p:cNvSpPr txBox="1">
                <a:spLocks noRot="1" noChangeAspect="1" noMove="1" noResize="1" noEditPoints="1" noAdjustHandles="1" noChangeArrowheads="1" noChangeShapeType="1" noTextEdit="1"/>
              </p:cNvSpPr>
              <p:nvPr/>
            </p:nvSpPr>
            <p:spPr>
              <a:xfrm>
                <a:off x="7753246" y="8192827"/>
                <a:ext cx="337293" cy="414720"/>
              </a:xfrm>
              <a:prstGeom prst="rect">
                <a:avLst/>
              </a:prstGeom>
              <a:blipFill>
                <a:blip r:embed="rId6"/>
                <a:stretch>
                  <a:fillRect r="-20000" b="-26471"/>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7" name="方程"/>
              <p:cNvSpPr txBox="1"/>
              <p:nvPr/>
            </p:nvSpPr>
            <p:spPr>
              <a:xfrm>
                <a:off x="4037525" y="10800284"/>
                <a:ext cx="297196" cy="30715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𝑣</m:t>
                          </m:r>
                        </m:e>
                        <m:sub>
                          <m:r>
                            <a:rPr sz="3500" i="1">
                              <a:solidFill>
                                <a:srgbClr val="5E5E5E"/>
                              </a:solidFill>
                              <a:latin typeface="Cambria Math" panose="02040503050406030204" pitchFamily="18" charset="0"/>
                            </a:rPr>
                            <m:t>1</m:t>
                          </m:r>
                        </m:sub>
                      </m:sSub>
                    </m:oMath>
                  </m:oMathPara>
                </a14:m>
                <a:endParaRPr sz="3500">
                  <a:solidFill>
                    <a:srgbClr val="5E5E5E"/>
                  </a:solidFill>
                </a:endParaRPr>
              </a:p>
            </p:txBody>
          </p:sp>
        </mc:Choice>
        <mc:Fallback xmlns="">
          <p:sp>
            <p:nvSpPr>
              <p:cNvPr id="247" name="方程"/>
              <p:cNvSpPr txBox="1">
                <a:spLocks noRot="1" noChangeAspect="1" noMove="1" noResize="1" noEditPoints="1" noAdjustHandles="1" noChangeArrowheads="1" noChangeShapeType="1" noTextEdit="1"/>
              </p:cNvSpPr>
              <p:nvPr/>
            </p:nvSpPr>
            <p:spPr>
              <a:xfrm>
                <a:off x="4037525" y="10800284"/>
                <a:ext cx="297196" cy="307150"/>
              </a:xfrm>
              <a:prstGeom prst="rect">
                <a:avLst/>
              </a:prstGeom>
              <a:blipFill>
                <a:blip r:embed="rId7"/>
                <a:stretch>
                  <a:fillRect r="-32653" b="-72000"/>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8" name="方程"/>
              <p:cNvSpPr txBox="1"/>
              <p:nvPr/>
            </p:nvSpPr>
            <p:spPr>
              <a:xfrm>
                <a:off x="7753246" y="10800284"/>
                <a:ext cx="322444" cy="30715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𝑣</m:t>
                          </m:r>
                        </m:e>
                        <m:sub>
                          <m:r>
                            <a:rPr sz="3500" i="1">
                              <a:solidFill>
                                <a:srgbClr val="5E5E5E"/>
                              </a:solidFill>
                              <a:latin typeface="Cambria Math" panose="02040503050406030204" pitchFamily="18" charset="0"/>
                            </a:rPr>
                            <m:t>2</m:t>
                          </m:r>
                        </m:sub>
                      </m:sSub>
                    </m:oMath>
                  </m:oMathPara>
                </a14:m>
                <a:endParaRPr sz="3500">
                  <a:solidFill>
                    <a:srgbClr val="5E5E5E"/>
                  </a:solidFill>
                </a:endParaRPr>
              </a:p>
            </p:txBody>
          </p:sp>
        </mc:Choice>
        <mc:Fallback xmlns="">
          <p:sp>
            <p:nvSpPr>
              <p:cNvPr id="248" name="方程"/>
              <p:cNvSpPr txBox="1">
                <a:spLocks noRot="1" noChangeAspect="1" noMove="1" noResize="1" noEditPoints="1" noAdjustHandles="1" noChangeArrowheads="1" noChangeShapeType="1" noTextEdit="1"/>
              </p:cNvSpPr>
              <p:nvPr/>
            </p:nvSpPr>
            <p:spPr>
              <a:xfrm>
                <a:off x="7753246" y="10800284"/>
                <a:ext cx="322444" cy="307150"/>
              </a:xfrm>
              <a:prstGeom prst="rect">
                <a:avLst/>
              </a:prstGeom>
              <a:blipFill>
                <a:blip r:embed="rId8"/>
                <a:stretch>
                  <a:fillRect r="-22642" b="-72000"/>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9" name="得分 ( )"/>
              <p:cNvSpPr txBox="1"/>
              <p:nvPr/>
            </p:nvSpPr>
            <p:spPr>
              <a:xfrm>
                <a:off x="13332864" y="5135351"/>
                <a:ext cx="2342799" cy="76388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a:defRPr sz="3500">
                    <a:solidFill>
                      <a:srgbClr val="000000"/>
                    </a:solidFill>
                  </a:defRPr>
                </a:pPr>
                <a:r>
                  <a:t>得分 (</a:t>
                </a:r>
                <a14:m>
                  <m:oMath xmlns:m="http://schemas.openxmlformats.org/officeDocument/2006/math">
                    <m:r>
                      <a:rPr sz="4200" i="1">
                        <a:solidFill>
                          <a:srgbClr val="000000"/>
                        </a:solidFill>
                        <a:latin typeface="Cambria Math" panose="02040503050406030204" pitchFamily="18" charset="0"/>
                      </a:rPr>
                      <m:t>𝑄</m:t>
                    </m:r>
                    <m:sSup>
                      <m:sSupPr>
                        <m:ctrlPr>
                          <a:rPr sz="4200" i="1">
                            <a:solidFill>
                              <a:srgbClr val="000000"/>
                            </a:solidFill>
                            <a:latin typeface="Cambria Math" panose="02040503050406030204" pitchFamily="18" charset="0"/>
                          </a:rPr>
                        </m:ctrlPr>
                      </m:sSupPr>
                      <m:e>
                        <m:r>
                          <a:rPr sz="4200" i="1">
                            <a:solidFill>
                              <a:srgbClr val="000000"/>
                            </a:solidFill>
                            <a:latin typeface="Cambria Math" panose="02040503050406030204" pitchFamily="18" charset="0"/>
                          </a:rPr>
                          <m:t>𝐾</m:t>
                        </m:r>
                      </m:e>
                      <m:sup>
                        <m:r>
                          <a:rPr sz="4200" i="1">
                            <a:solidFill>
                              <a:srgbClr val="000000"/>
                            </a:solidFill>
                            <a:latin typeface="Cambria Math" panose="02040503050406030204" pitchFamily="18" charset="0"/>
                          </a:rPr>
                          <m:t>𝑇</m:t>
                        </m:r>
                      </m:sup>
                    </m:sSup>
                  </m:oMath>
                </a14:m>
                <a:r>
                  <a:t>)</a:t>
                </a:r>
              </a:p>
            </p:txBody>
          </p:sp>
        </mc:Choice>
        <mc:Fallback xmlns="">
          <p:sp>
            <p:nvSpPr>
              <p:cNvPr id="249" name="得分 ( )"/>
              <p:cNvSpPr txBox="1">
                <a:spLocks noRot="1" noChangeAspect="1" noMove="1" noResize="1" noEditPoints="1" noAdjustHandles="1" noChangeArrowheads="1" noChangeShapeType="1" noTextEdit="1"/>
              </p:cNvSpPr>
              <p:nvPr/>
            </p:nvSpPr>
            <p:spPr>
              <a:xfrm>
                <a:off x="13332864" y="5135351"/>
                <a:ext cx="2342799" cy="763888"/>
              </a:xfrm>
              <a:prstGeom prst="rect">
                <a:avLst/>
              </a:prstGeom>
              <a:blipFill>
                <a:blip r:embed="rId9"/>
                <a:stretch>
                  <a:fillRect l="-11719" r="-11979" b="-2460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0" name="方程"/>
              <p:cNvSpPr txBox="1"/>
              <p:nvPr/>
            </p:nvSpPr>
            <p:spPr>
              <a:xfrm>
                <a:off x="17246396" y="5363720"/>
                <a:ext cx="2224159" cy="41471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𝑞</m:t>
                          </m:r>
                        </m:e>
                        <m:sub>
                          <m:r>
                            <a:rPr sz="3500" i="1">
                              <a:solidFill>
                                <a:srgbClr val="5E5E5E"/>
                              </a:solidFill>
                              <a:latin typeface="Cambria Math" panose="02040503050406030204" pitchFamily="18" charset="0"/>
                            </a:rPr>
                            <m:t>1</m:t>
                          </m:r>
                        </m:sub>
                      </m:sSub>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𝑘</m:t>
                          </m:r>
                        </m:e>
                        <m:sub>
                          <m:r>
                            <a:rPr sz="3500" i="1">
                              <a:solidFill>
                                <a:srgbClr val="5E5E5E"/>
                              </a:solidFill>
                              <a:latin typeface="Cambria Math" panose="02040503050406030204" pitchFamily="18" charset="0"/>
                            </a:rPr>
                            <m:t>1</m:t>
                          </m:r>
                        </m:sub>
                      </m:sSub>
                      <m:r>
                        <a:rPr sz="3500" i="1">
                          <a:solidFill>
                            <a:srgbClr val="5E5E5E"/>
                          </a:solidFill>
                          <a:latin typeface="Cambria Math" panose="02040503050406030204" pitchFamily="18" charset="0"/>
                        </a:rPr>
                        <m:t>=112</m:t>
                      </m:r>
                    </m:oMath>
                  </m:oMathPara>
                </a14:m>
                <a:endParaRPr sz="3500">
                  <a:solidFill>
                    <a:srgbClr val="5E5E5E"/>
                  </a:solidFill>
                </a:endParaRPr>
              </a:p>
            </p:txBody>
          </p:sp>
        </mc:Choice>
        <mc:Fallback xmlns="">
          <p:sp>
            <p:nvSpPr>
              <p:cNvPr id="250" name="方程"/>
              <p:cNvSpPr txBox="1">
                <a:spLocks noRot="1" noChangeAspect="1" noMove="1" noResize="1" noEditPoints="1" noAdjustHandles="1" noChangeArrowheads="1" noChangeShapeType="1" noTextEdit="1"/>
              </p:cNvSpPr>
              <p:nvPr/>
            </p:nvSpPr>
            <p:spPr>
              <a:xfrm>
                <a:off x="17246396" y="5363720"/>
                <a:ext cx="2224159" cy="414719"/>
              </a:xfrm>
              <a:prstGeom prst="rect">
                <a:avLst/>
              </a:prstGeom>
              <a:blipFill>
                <a:blip r:embed="rId10"/>
                <a:stretch>
                  <a:fillRect r="-10959" b="-27941"/>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1" name="方程"/>
              <p:cNvSpPr txBox="1"/>
              <p:nvPr/>
            </p:nvSpPr>
            <p:spPr>
              <a:xfrm>
                <a:off x="20678985" y="5363720"/>
                <a:ext cx="2011424" cy="41516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𝑞</m:t>
                          </m:r>
                        </m:e>
                        <m:sub>
                          <m:r>
                            <a:rPr sz="3500" i="1">
                              <a:solidFill>
                                <a:srgbClr val="5E5E5E"/>
                              </a:solidFill>
                              <a:latin typeface="Cambria Math" panose="02040503050406030204" pitchFamily="18" charset="0"/>
                            </a:rPr>
                            <m:t>1</m:t>
                          </m:r>
                        </m:sub>
                      </m:sSub>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𝑘</m:t>
                          </m:r>
                        </m:e>
                        <m:sub>
                          <m:r>
                            <a:rPr sz="3500" i="1">
                              <a:solidFill>
                                <a:srgbClr val="5E5E5E"/>
                              </a:solidFill>
                              <a:latin typeface="Cambria Math" panose="02040503050406030204" pitchFamily="18" charset="0"/>
                            </a:rPr>
                            <m:t>2</m:t>
                          </m:r>
                        </m:sub>
                      </m:sSub>
                      <m:r>
                        <a:rPr sz="3500" i="1">
                          <a:solidFill>
                            <a:srgbClr val="5E5E5E"/>
                          </a:solidFill>
                          <a:latin typeface="Cambria Math" panose="02040503050406030204" pitchFamily="18" charset="0"/>
                        </a:rPr>
                        <m:t>=96</m:t>
                      </m:r>
                    </m:oMath>
                  </m:oMathPara>
                </a14:m>
                <a:endParaRPr sz="3500">
                  <a:solidFill>
                    <a:srgbClr val="5E5E5E"/>
                  </a:solidFill>
                </a:endParaRPr>
              </a:p>
            </p:txBody>
          </p:sp>
        </mc:Choice>
        <mc:Fallback xmlns="">
          <p:sp>
            <p:nvSpPr>
              <p:cNvPr id="251" name="方程"/>
              <p:cNvSpPr txBox="1">
                <a:spLocks noRot="1" noChangeAspect="1" noMove="1" noResize="1" noEditPoints="1" noAdjustHandles="1" noChangeArrowheads="1" noChangeShapeType="1" noTextEdit="1"/>
              </p:cNvSpPr>
              <p:nvPr/>
            </p:nvSpPr>
            <p:spPr>
              <a:xfrm>
                <a:off x="20678985" y="5363720"/>
                <a:ext cx="2011424" cy="415164"/>
              </a:xfrm>
              <a:prstGeom prst="rect">
                <a:avLst/>
              </a:prstGeom>
              <a:blipFill>
                <a:blip r:embed="rId11"/>
                <a:stretch>
                  <a:fillRect r="-12121" b="-27941"/>
                </a:stretch>
              </a:blipFill>
              <a:ln w="12700">
                <a:miter lim="400000"/>
              </a:ln>
            </p:spPr>
            <p:txBody>
              <a:bodyPr/>
              <a:lstStyle/>
              <a:p>
                <a:r>
                  <a:rPr lang="zh-CN" altLang="en-US">
                    <a:noFill/>
                  </a:rPr>
                  <a:t> </a:t>
                </a:r>
              </a:p>
            </p:txBody>
          </p:sp>
        </mc:Fallback>
      </mc:AlternateContent>
      <p:sp>
        <p:nvSpPr>
          <p:cNvPr id="252" name="线条"/>
          <p:cNvSpPr/>
          <p:nvPr/>
        </p:nvSpPr>
        <p:spPr>
          <a:xfrm flipV="1">
            <a:off x="3667712" y="4911800"/>
            <a:ext cx="1" cy="7103158"/>
          </a:xfrm>
          <a:prstGeom prst="line">
            <a:avLst/>
          </a:prstGeom>
          <a:ln w="25400">
            <a:solidFill>
              <a:srgbClr val="000000"/>
            </a:solidFill>
            <a:miter lim="400000"/>
          </a:ln>
        </p:spPr>
        <p:txBody>
          <a:bodyPr lIns="50800" tIns="50800" rIns="50800" bIns="50800" anchor="ctr"/>
          <a:lstStyle/>
          <a:p>
            <a:endParaRPr/>
          </a:p>
        </p:txBody>
      </p:sp>
      <p:sp>
        <p:nvSpPr>
          <p:cNvPr id="253" name="线条"/>
          <p:cNvSpPr/>
          <p:nvPr/>
        </p:nvSpPr>
        <p:spPr>
          <a:xfrm>
            <a:off x="3666239" y="12000146"/>
            <a:ext cx="7440643" cy="1"/>
          </a:xfrm>
          <a:prstGeom prst="line">
            <a:avLst/>
          </a:prstGeom>
          <a:ln w="25400">
            <a:solidFill>
              <a:srgbClr val="000000"/>
            </a:solidFill>
            <a:miter lim="400000"/>
          </a:ln>
        </p:spPr>
        <p:txBody>
          <a:bodyPr lIns="50800" tIns="50800" rIns="50800" bIns="50800" anchor="ctr"/>
          <a:lstStyle/>
          <a:p>
            <a:endParaRPr/>
          </a:p>
        </p:txBody>
      </p:sp>
      <p:sp>
        <p:nvSpPr>
          <p:cNvPr id="254" name="线条"/>
          <p:cNvSpPr/>
          <p:nvPr/>
        </p:nvSpPr>
        <p:spPr>
          <a:xfrm flipV="1">
            <a:off x="11090844" y="7543758"/>
            <a:ext cx="1" cy="4458500"/>
          </a:xfrm>
          <a:prstGeom prst="line">
            <a:avLst/>
          </a:prstGeom>
          <a:ln w="25400">
            <a:solidFill>
              <a:srgbClr val="000000"/>
            </a:solidFill>
            <a:miter lim="400000"/>
          </a:ln>
        </p:spPr>
        <p:txBody>
          <a:bodyPr lIns="50800" tIns="50800" rIns="50800" bIns="50800" anchor="ctr"/>
          <a:lstStyle/>
          <a:p>
            <a:endParaRPr/>
          </a:p>
        </p:txBody>
      </p:sp>
      <p:sp>
        <p:nvSpPr>
          <p:cNvPr id="255" name="线条"/>
          <p:cNvSpPr/>
          <p:nvPr/>
        </p:nvSpPr>
        <p:spPr>
          <a:xfrm>
            <a:off x="7330617" y="7563882"/>
            <a:ext cx="3776265" cy="1"/>
          </a:xfrm>
          <a:prstGeom prst="line">
            <a:avLst/>
          </a:prstGeom>
          <a:ln w="25400">
            <a:solidFill>
              <a:srgbClr val="000000"/>
            </a:solidFill>
            <a:miter lim="400000"/>
          </a:ln>
        </p:spPr>
        <p:txBody>
          <a:bodyPr lIns="50800" tIns="50800" rIns="50800" bIns="50800" anchor="ctr"/>
          <a:lstStyle/>
          <a:p>
            <a:endParaRPr/>
          </a:p>
        </p:txBody>
      </p:sp>
      <p:sp>
        <p:nvSpPr>
          <p:cNvPr id="256" name="线条"/>
          <p:cNvSpPr/>
          <p:nvPr/>
        </p:nvSpPr>
        <p:spPr>
          <a:xfrm flipV="1">
            <a:off x="7340442" y="4911653"/>
            <a:ext cx="1" cy="2653418"/>
          </a:xfrm>
          <a:prstGeom prst="line">
            <a:avLst/>
          </a:prstGeom>
          <a:ln w="25400">
            <a:solidFill>
              <a:srgbClr val="000000"/>
            </a:solidFill>
            <a:miter lim="400000"/>
          </a:ln>
        </p:spPr>
        <p:txBody>
          <a:bodyPr lIns="50800" tIns="50800" rIns="50800" bIns="50800" anchor="ctr"/>
          <a:lstStyle/>
          <a:p>
            <a:endParaRPr/>
          </a:p>
        </p:txBody>
      </p:sp>
      <p:sp>
        <p:nvSpPr>
          <p:cNvPr id="257" name="线条"/>
          <p:cNvSpPr/>
          <p:nvPr/>
        </p:nvSpPr>
        <p:spPr>
          <a:xfrm>
            <a:off x="3662250" y="4926610"/>
            <a:ext cx="3683655" cy="1"/>
          </a:xfrm>
          <a:prstGeom prst="line">
            <a:avLst/>
          </a:prstGeom>
          <a:ln w="25400">
            <a:solidFill>
              <a:srgbClr val="000000"/>
            </a:solidFill>
            <a:miter lim="400000"/>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258" name="除以模长开平方 ( )"/>
              <p:cNvSpPr txBox="1"/>
              <p:nvPr/>
            </p:nvSpPr>
            <p:spPr>
              <a:xfrm>
                <a:off x="12167921" y="6450950"/>
                <a:ext cx="4672686" cy="171786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a:defRPr sz="3500">
                    <a:solidFill>
                      <a:srgbClr val="000000"/>
                    </a:solidFill>
                  </a:defRPr>
                </a:pPr>
                <a:r>
                  <a:t>除以模长开平方 (</a:t>
                </a:r>
                <a14:m>
                  <m:oMath xmlns:m="http://schemas.openxmlformats.org/officeDocument/2006/math">
                    <m:f>
                      <m:fPr>
                        <m:ctrlPr>
                          <a:rPr sz="4200" i="1">
                            <a:solidFill>
                              <a:srgbClr val="000000"/>
                            </a:solidFill>
                            <a:latin typeface="Cambria Math" panose="02040503050406030204" pitchFamily="18" charset="0"/>
                          </a:rPr>
                        </m:ctrlPr>
                      </m:fPr>
                      <m:num>
                        <m:r>
                          <a:rPr sz="4200" i="1">
                            <a:solidFill>
                              <a:srgbClr val="000000"/>
                            </a:solidFill>
                            <a:latin typeface="Cambria Math" panose="02040503050406030204" pitchFamily="18" charset="0"/>
                          </a:rPr>
                          <m:t>𝑄</m:t>
                        </m:r>
                        <m:sSup>
                          <m:sSupPr>
                            <m:ctrlPr>
                              <a:rPr sz="4200" i="1">
                                <a:solidFill>
                                  <a:srgbClr val="000000"/>
                                </a:solidFill>
                                <a:latin typeface="Cambria Math" panose="02040503050406030204" pitchFamily="18" charset="0"/>
                              </a:rPr>
                            </m:ctrlPr>
                          </m:sSupPr>
                          <m:e>
                            <m:r>
                              <a:rPr sz="4200" i="1">
                                <a:solidFill>
                                  <a:srgbClr val="000000"/>
                                </a:solidFill>
                                <a:latin typeface="Cambria Math" panose="02040503050406030204" pitchFamily="18" charset="0"/>
                              </a:rPr>
                              <m:t>𝐾</m:t>
                            </m:r>
                          </m:e>
                          <m:sup>
                            <m:r>
                              <a:rPr sz="4200" i="1">
                                <a:solidFill>
                                  <a:srgbClr val="000000"/>
                                </a:solidFill>
                                <a:latin typeface="Cambria Math" panose="02040503050406030204" pitchFamily="18" charset="0"/>
                              </a:rPr>
                              <m:t>𝑇</m:t>
                            </m:r>
                          </m:sup>
                        </m:sSup>
                      </m:num>
                      <m:den>
                        <m:sSub>
                          <m:sSubPr>
                            <m:ctrlPr>
                              <a:rPr sz="4200" i="1">
                                <a:solidFill>
                                  <a:srgbClr val="000000"/>
                                </a:solidFill>
                                <a:latin typeface="Cambria Math" panose="02040503050406030204" pitchFamily="18" charset="0"/>
                              </a:rPr>
                            </m:ctrlPr>
                          </m:sSubPr>
                          <m:e>
                            <m:rad>
                              <m:radPr>
                                <m:degHide m:val="on"/>
                                <m:ctrlPr>
                                  <a:rPr sz="4200" i="1">
                                    <a:solidFill>
                                      <a:srgbClr val="000000"/>
                                    </a:solidFill>
                                    <a:latin typeface="Cambria Math" panose="02040503050406030204" pitchFamily="18" charset="0"/>
                                  </a:rPr>
                                </m:ctrlPr>
                              </m:radPr>
                              <m:deg/>
                              <m:e>
                                <m:r>
                                  <a:rPr sz="4200" i="1">
                                    <a:solidFill>
                                      <a:srgbClr val="000000"/>
                                    </a:solidFill>
                                    <a:latin typeface="Cambria Math" panose="02040503050406030204" pitchFamily="18" charset="0"/>
                                  </a:rPr>
                                  <m:t>𝑑</m:t>
                                </m:r>
                              </m:e>
                            </m:rad>
                          </m:e>
                          <m:sub>
                            <m:r>
                              <a:rPr sz="4200" i="1">
                                <a:solidFill>
                                  <a:srgbClr val="000000"/>
                                </a:solidFill>
                                <a:latin typeface="Cambria Math" panose="02040503050406030204" pitchFamily="18" charset="0"/>
                              </a:rPr>
                              <m:t>𝑘</m:t>
                            </m:r>
                          </m:sub>
                        </m:sSub>
                      </m:den>
                    </m:f>
                  </m:oMath>
                </a14:m>
                <a:r>
                  <a:t>)</a:t>
                </a:r>
              </a:p>
            </p:txBody>
          </p:sp>
        </mc:Choice>
        <mc:Fallback xmlns="">
          <p:sp>
            <p:nvSpPr>
              <p:cNvPr id="258" name="除以模长开平方 ( )"/>
              <p:cNvSpPr txBox="1">
                <a:spLocks noRot="1" noChangeAspect="1" noMove="1" noResize="1" noEditPoints="1" noAdjustHandles="1" noChangeArrowheads="1" noChangeShapeType="1" noTextEdit="1"/>
              </p:cNvSpPr>
              <p:nvPr/>
            </p:nvSpPr>
            <p:spPr>
              <a:xfrm>
                <a:off x="12167921" y="6450950"/>
                <a:ext cx="4672686" cy="1717865"/>
              </a:xfrm>
              <a:prstGeom prst="rect">
                <a:avLst/>
              </a:prstGeom>
              <a:blipFill>
                <a:blip r:embed="rId12"/>
                <a:stretch>
                  <a:fillRect l="-2216" r="-2216"/>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9" name="计算占比 ( )"/>
              <p:cNvSpPr txBox="1"/>
              <p:nvPr/>
            </p:nvSpPr>
            <p:spPr>
              <a:xfrm>
                <a:off x="12488683" y="8720526"/>
                <a:ext cx="4031161" cy="76388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a:defRPr sz="3500">
                    <a:solidFill>
                      <a:srgbClr val="000000"/>
                    </a:solidFill>
                  </a:defRPr>
                </a:pPr>
                <a:r>
                  <a:t>计算占比 (</a:t>
                </a:r>
                <a14:m>
                  <m:oMath xmlns:m="http://schemas.openxmlformats.org/officeDocument/2006/math">
                    <m:r>
                      <a:rPr sz="4150" i="1">
                        <a:solidFill>
                          <a:srgbClr val="000000"/>
                        </a:solidFill>
                        <a:latin typeface="Cambria Math" panose="02040503050406030204" pitchFamily="18" charset="0"/>
                      </a:rPr>
                      <m:t>𝑆𝑜𝑓𝑡𝑚𝑎𝑥</m:t>
                    </m:r>
                  </m:oMath>
                </a14:m>
                <a:r>
                  <a:t>)</a:t>
                </a:r>
              </a:p>
            </p:txBody>
          </p:sp>
        </mc:Choice>
        <mc:Fallback xmlns="">
          <p:sp>
            <p:nvSpPr>
              <p:cNvPr id="259" name="计算占比 ( )"/>
              <p:cNvSpPr txBox="1">
                <a:spLocks noRot="1" noChangeAspect="1" noMove="1" noResize="1" noEditPoints="1" noAdjustHandles="1" noChangeArrowheads="1" noChangeShapeType="1" noTextEdit="1"/>
              </p:cNvSpPr>
              <p:nvPr/>
            </p:nvSpPr>
            <p:spPr>
              <a:xfrm>
                <a:off x="12488683" y="8720526"/>
                <a:ext cx="4031161" cy="763888"/>
              </a:xfrm>
              <a:prstGeom prst="rect">
                <a:avLst/>
              </a:prstGeom>
              <a:blipFill>
                <a:blip r:embed="rId13"/>
                <a:stretch>
                  <a:fillRect l="-9834" t="-800" r="-9985" b="-2400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0" name="乘值 (  )"/>
              <p:cNvSpPr txBox="1"/>
              <p:nvPr/>
            </p:nvSpPr>
            <p:spPr>
              <a:xfrm>
                <a:off x="12416229" y="10036124"/>
                <a:ext cx="4176069" cy="76388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a:defRPr sz="3500">
                    <a:solidFill>
                      <a:srgbClr val="000000"/>
                    </a:solidFill>
                  </a:defRPr>
                </a:pPr>
                <a:r>
                  <a:t>乘值 (</a:t>
                </a:r>
                <a14:m>
                  <m:oMath xmlns:m="http://schemas.openxmlformats.org/officeDocument/2006/math">
                    <m:r>
                      <a:rPr sz="4100" i="1">
                        <a:solidFill>
                          <a:srgbClr val="000000"/>
                        </a:solidFill>
                        <a:latin typeface="Cambria Math" panose="02040503050406030204" pitchFamily="18" charset="0"/>
                      </a:rPr>
                      <m:t>𝑆𝑜𝑓𝑡𝑚𝑎𝑥</m:t>
                    </m:r>
                    <m:r>
                      <a:rPr sz="4100" i="1">
                        <a:solidFill>
                          <a:srgbClr val="000000"/>
                        </a:solidFill>
                        <a:latin typeface="Cambria Math" panose="02040503050406030204" pitchFamily="18" charset="0"/>
                      </a:rPr>
                      <m:t>×</m:t>
                    </m:r>
                    <m:r>
                      <a:rPr sz="4100" i="1">
                        <a:solidFill>
                          <a:srgbClr val="000000"/>
                        </a:solidFill>
                        <a:latin typeface="Cambria Math" panose="02040503050406030204" pitchFamily="18" charset="0"/>
                      </a:rPr>
                      <m:t>𝑉</m:t>
                    </m:r>
                  </m:oMath>
                </a14:m>
                <a:r>
                  <a:t> )</a:t>
                </a:r>
              </a:p>
            </p:txBody>
          </p:sp>
        </mc:Choice>
        <mc:Fallback xmlns="">
          <p:sp>
            <p:nvSpPr>
              <p:cNvPr id="260" name="乘值 (  )"/>
              <p:cNvSpPr txBox="1">
                <a:spLocks noRot="1" noChangeAspect="1" noMove="1" noResize="1" noEditPoints="1" noAdjustHandles="1" noChangeArrowheads="1" noChangeShapeType="1" noTextEdit="1"/>
              </p:cNvSpPr>
              <p:nvPr/>
            </p:nvSpPr>
            <p:spPr>
              <a:xfrm>
                <a:off x="12416229" y="10036124"/>
                <a:ext cx="4176069" cy="763888"/>
              </a:xfrm>
              <a:prstGeom prst="rect">
                <a:avLst/>
              </a:prstGeom>
              <a:blipFill>
                <a:blip r:embed="rId14"/>
                <a:stretch>
                  <a:fillRect l="-9635" t="-794" r="-9781" b="-23016"/>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p:sp>
        <p:nvSpPr>
          <p:cNvPr id="261" name="求和"/>
          <p:cNvSpPr txBox="1"/>
          <p:nvPr/>
        </p:nvSpPr>
        <p:spPr>
          <a:xfrm>
            <a:off x="14002613" y="11371716"/>
            <a:ext cx="100330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求和</a:t>
            </a:r>
          </a:p>
        </p:txBody>
      </p:sp>
      <p:sp>
        <p:nvSpPr>
          <p:cNvPr id="262" name="14"/>
          <p:cNvSpPr txBox="1"/>
          <p:nvPr/>
        </p:nvSpPr>
        <p:spPr>
          <a:xfrm>
            <a:off x="18138396" y="7014523"/>
            <a:ext cx="558801" cy="5907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Times New Roman"/>
                <a:ea typeface="Times New Roman"/>
                <a:cs typeface="Times New Roman"/>
                <a:sym typeface="Times New Roman"/>
              </a:defRPr>
            </a:lvl1pPr>
          </a:lstStyle>
          <a:p>
            <a:r>
              <a:t>14</a:t>
            </a:r>
          </a:p>
        </p:txBody>
      </p:sp>
      <p:sp>
        <p:nvSpPr>
          <p:cNvPr id="263" name="12"/>
          <p:cNvSpPr txBox="1"/>
          <p:nvPr/>
        </p:nvSpPr>
        <p:spPr>
          <a:xfrm>
            <a:off x="21405298" y="7014523"/>
            <a:ext cx="558801" cy="5907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Times New Roman"/>
                <a:ea typeface="Times New Roman"/>
                <a:cs typeface="Times New Roman"/>
                <a:sym typeface="Times New Roman"/>
              </a:defRPr>
            </a:lvl1pPr>
          </a:lstStyle>
          <a:p>
            <a:r>
              <a:t>12</a:t>
            </a:r>
          </a:p>
        </p:txBody>
      </p:sp>
      <p:sp>
        <p:nvSpPr>
          <p:cNvPr id="264" name="0.88"/>
          <p:cNvSpPr txBox="1"/>
          <p:nvPr/>
        </p:nvSpPr>
        <p:spPr>
          <a:xfrm>
            <a:off x="17971709" y="8807111"/>
            <a:ext cx="892176" cy="590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Times New Roman"/>
                <a:ea typeface="Times New Roman"/>
                <a:cs typeface="Times New Roman"/>
                <a:sym typeface="Times New Roman"/>
              </a:defRPr>
            </a:lvl1pPr>
          </a:lstStyle>
          <a:p>
            <a:r>
              <a:t>0.88</a:t>
            </a:r>
          </a:p>
        </p:txBody>
      </p:sp>
      <p:sp>
        <p:nvSpPr>
          <p:cNvPr id="265" name="0.12"/>
          <p:cNvSpPr txBox="1"/>
          <p:nvPr/>
        </p:nvSpPr>
        <p:spPr>
          <a:xfrm>
            <a:off x="21238610" y="8841326"/>
            <a:ext cx="892176" cy="590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latin typeface="Times New Roman"/>
                <a:ea typeface="Times New Roman"/>
                <a:cs typeface="Times New Roman"/>
                <a:sym typeface="Times New Roman"/>
              </a:defRPr>
            </a:lvl1pPr>
          </a:lstStyle>
          <a:p>
            <a:r>
              <a:t>0.12</a:t>
            </a:r>
          </a:p>
        </p:txBody>
      </p:sp>
      <mc:AlternateContent xmlns:mc="http://schemas.openxmlformats.org/markup-compatibility/2006" xmlns:a14="http://schemas.microsoft.com/office/drawing/2010/main">
        <mc:Choice Requires="a14">
          <p:sp>
            <p:nvSpPr>
              <p:cNvPr id="266" name="方程"/>
              <p:cNvSpPr txBox="1"/>
              <p:nvPr/>
            </p:nvSpPr>
            <p:spPr>
              <a:xfrm>
                <a:off x="17640132" y="10212265"/>
                <a:ext cx="1555328" cy="41160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500" i="1">
                          <a:solidFill>
                            <a:srgbClr val="5E5E5E"/>
                          </a:solidFill>
                          <a:latin typeface="Cambria Math" panose="02040503050406030204" pitchFamily="18" charset="0"/>
                        </a:rPr>
                        <m:t>0.88×</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𝑣</m:t>
                          </m:r>
                        </m:e>
                        <m:sub>
                          <m:r>
                            <a:rPr sz="3500" i="1">
                              <a:solidFill>
                                <a:srgbClr val="5E5E5E"/>
                              </a:solidFill>
                              <a:latin typeface="Cambria Math" panose="02040503050406030204" pitchFamily="18" charset="0"/>
                            </a:rPr>
                            <m:t>1</m:t>
                          </m:r>
                        </m:sub>
                      </m:sSub>
                    </m:oMath>
                  </m:oMathPara>
                </a14:m>
                <a:endParaRPr sz="3500">
                  <a:solidFill>
                    <a:srgbClr val="5E5E5E"/>
                  </a:solidFill>
                </a:endParaRPr>
              </a:p>
            </p:txBody>
          </p:sp>
        </mc:Choice>
        <mc:Fallback xmlns="">
          <p:sp>
            <p:nvSpPr>
              <p:cNvPr id="266" name="方程"/>
              <p:cNvSpPr txBox="1">
                <a:spLocks noRot="1" noChangeAspect="1" noMove="1" noResize="1" noEditPoints="1" noAdjustHandles="1" noChangeArrowheads="1" noChangeShapeType="1" noTextEdit="1"/>
              </p:cNvSpPr>
              <p:nvPr/>
            </p:nvSpPr>
            <p:spPr>
              <a:xfrm>
                <a:off x="17640132" y="10212265"/>
                <a:ext cx="1555328" cy="411608"/>
              </a:xfrm>
              <a:prstGeom prst="rect">
                <a:avLst/>
              </a:prstGeom>
              <a:blipFill>
                <a:blip r:embed="rId15"/>
                <a:stretch>
                  <a:fillRect r="-11373" b="-27941"/>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7" name="方程"/>
              <p:cNvSpPr txBox="1"/>
              <p:nvPr/>
            </p:nvSpPr>
            <p:spPr>
              <a:xfrm>
                <a:off x="20907033" y="10212265"/>
                <a:ext cx="1580576" cy="41160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500" i="1">
                          <a:solidFill>
                            <a:srgbClr val="5E5E5E"/>
                          </a:solidFill>
                          <a:latin typeface="Cambria Math" panose="02040503050406030204" pitchFamily="18" charset="0"/>
                        </a:rPr>
                        <m:t>0.12×</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𝑣</m:t>
                          </m:r>
                        </m:e>
                        <m:sub>
                          <m:r>
                            <a:rPr sz="3500" i="1">
                              <a:solidFill>
                                <a:srgbClr val="5E5E5E"/>
                              </a:solidFill>
                              <a:latin typeface="Cambria Math" panose="02040503050406030204" pitchFamily="18" charset="0"/>
                            </a:rPr>
                            <m:t>2</m:t>
                          </m:r>
                        </m:sub>
                      </m:sSub>
                    </m:oMath>
                  </m:oMathPara>
                </a14:m>
                <a:endParaRPr sz="3500">
                  <a:solidFill>
                    <a:srgbClr val="5E5E5E"/>
                  </a:solidFill>
                </a:endParaRPr>
              </a:p>
            </p:txBody>
          </p:sp>
        </mc:Choice>
        <mc:Fallback xmlns="">
          <p:sp>
            <p:nvSpPr>
              <p:cNvPr id="267" name="方程"/>
              <p:cNvSpPr txBox="1">
                <a:spLocks noRot="1" noChangeAspect="1" noMove="1" noResize="1" noEditPoints="1" noAdjustHandles="1" noChangeArrowheads="1" noChangeShapeType="1" noTextEdit="1"/>
              </p:cNvSpPr>
              <p:nvPr/>
            </p:nvSpPr>
            <p:spPr>
              <a:xfrm>
                <a:off x="20907033" y="10212265"/>
                <a:ext cx="1580576" cy="411608"/>
              </a:xfrm>
              <a:prstGeom prst="rect">
                <a:avLst/>
              </a:prstGeom>
              <a:blipFill>
                <a:blip r:embed="rId16"/>
                <a:stretch>
                  <a:fillRect r="-10039" b="-27941"/>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8" name="方程"/>
              <p:cNvSpPr txBox="1"/>
              <p:nvPr/>
            </p:nvSpPr>
            <p:spPr>
              <a:xfrm>
                <a:off x="18003953" y="11642163"/>
                <a:ext cx="4560137" cy="41160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𝑧</m:t>
                          </m:r>
                        </m:e>
                        <m:sub>
                          <m:r>
                            <a:rPr sz="3500" i="1">
                              <a:solidFill>
                                <a:srgbClr val="5E5E5E"/>
                              </a:solidFill>
                              <a:latin typeface="Cambria Math" panose="02040503050406030204" pitchFamily="18" charset="0"/>
                            </a:rPr>
                            <m:t>1</m:t>
                          </m:r>
                        </m:sub>
                      </m:sSub>
                      <m:r>
                        <a:rPr sz="3500" i="1">
                          <a:solidFill>
                            <a:srgbClr val="5E5E5E"/>
                          </a:solidFill>
                          <a:latin typeface="Cambria Math" panose="02040503050406030204" pitchFamily="18" charset="0"/>
                        </a:rPr>
                        <m:t>=0.88×</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𝑣</m:t>
                          </m:r>
                        </m:e>
                        <m:sub>
                          <m:r>
                            <a:rPr sz="3500" i="1">
                              <a:solidFill>
                                <a:srgbClr val="5E5E5E"/>
                              </a:solidFill>
                              <a:latin typeface="Cambria Math" panose="02040503050406030204" pitchFamily="18" charset="0"/>
                            </a:rPr>
                            <m:t>1</m:t>
                          </m:r>
                        </m:sub>
                      </m:sSub>
                      <m:r>
                        <a:rPr sz="3500" i="1">
                          <a:solidFill>
                            <a:srgbClr val="5E5E5E"/>
                          </a:solidFill>
                          <a:latin typeface="Cambria Math" panose="02040503050406030204" pitchFamily="18" charset="0"/>
                        </a:rPr>
                        <m:t>+0.12×</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𝑣</m:t>
                          </m:r>
                        </m:e>
                        <m:sub>
                          <m:r>
                            <a:rPr sz="3500" i="1">
                              <a:solidFill>
                                <a:srgbClr val="5E5E5E"/>
                              </a:solidFill>
                              <a:latin typeface="Cambria Math" panose="02040503050406030204" pitchFamily="18" charset="0"/>
                            </a:rPr>
                            <m:t>2</m:t>
                          </m:r>
                        </m:sub>
                      </m:sSub>
                    </m:oMath>
                  </m:oMathPara>
                </a14:m>
                <a:endParaRPr sz="3500">
                  <a:solidFill>
                    <a:srgbClr val="5E5E5E"/>
                  </a:solidFill>
                </a:endParaRPr>
              </a:p>
            </p:txBody>
          </p:sp>
        </mc:Choice>
        <mc:Fallback xmlns="">
          <p:sp>
            <p:nvSpPr>
              <p:cNvPr id="268" name="方程"/>
              <p:cNvSpPr txBox="1">
                <a:spLocks noRot="1" noChangeAspect="1" noMove="1" noResize="1" noEditPoints="1" noAdjustHandles="1" noChangeArrowheads="1" noChangeShapeType="1" noTextEdit="1"/>
              </p:cNvSpPr>
              <p:nvPr/>
            </p:nvSpPr>
            <p:spPr>
              <a:xfrm>
                <a:off x="18003953" y="11642163"/>
                <a:ext cx="4560137" cy="411608"/>
              </a:xfrm>
              <a:prstGeom prst="rect">
                <a:avLst/>
              </a:prstGeom>
              <a:blipFill>
                <a:blip r:embed="rId17"/>
                <a:stretch>
                  <a:fillRect r="-10294" b="-28358"/>
                </a:stretch>
              </a:blipFill>
              <a:ln w="12700">
                <a:miter lim="400000"/>
              </a:ln>
            </p:spPr>
            <p:txBody>
              <a:bodyPr/>
              <a:lstStyle/>
              <a:p>
                <a:r>
                  <a:rPr lang="zh-CN" altLang="en-US">
                    <a:noFill/>
                  </a:rPr>
                  <a:t> </a:t>
                </a:r>
              </a:p>
            </p:txBody>
          </p:sp>
        </mc:Fallback>
      </mc:AlternateContent>
      <p:sp>
        <p:nvSpPr>
          <p:cNvPr id="40" name="1">
            <a:extLst>
              <a:ext uri="{FF2B5EF4-FFF2-40B4-BE49-F238E27FC236}">
                <a16:creationId xmlns:a16="http://schemas.microsoft.com/office/drawing/2014/main" id="{73223A58-5EAF-4B47-9633-0D56DD28AAD0}"/>
              </a:ext>
            </a:extLst>
          </p:cNvPr>
          <p:cNvSpPr txBox="1">
            <a:spLocks/>
          </p:cNvSpPr>
          <p:nvPr/>
        </p:nvSpPr>
        <p:spPr>
          <a:xfrm>
            <a:off x="12006215" y="12737454"/>
            <a:ext cx="359073"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r>
              <a:rPr lang="en-US" sz="4000" dirty="0">
                <a:latin typeface="Times New Roman" panose="02020603050405020304" pitchFamily="18" charset="0"/>
                <a:cs typeface="Times New Roman" panose="02020603050405020304" pitchFamily="18" charset="0"/>
              </a:rPr>
              <a:t>7</a:t>
            </a: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ransformer Encoder"/>
          <p:cNvSpPr txBox="1">
            <a:spLocks noGrp="1"/>
          </p:cNvSpPr>
          <p:nvPr>
            <p:ph type="title"/>
          </p:nvPr>
        </p:nvSpPr>
        <p:spPr>
          <a:prstGeom prst="rect">
            <a:avLst/>
          </a:prstGeom>
        </p:spPr>
        <p:txBody>
          <a:bodyPr/>
          <a:lstStyle>
            <a:lvl1pPr>
              <a:defRPr>
                <a:latin typeface="Times New Roman"/>
                <a:ea typeface="Times New Roman"/>
                <a:cs typeface="Times New Roman"/>
                <a:sym typeface="Times New Roman"/>
              </a:defRPr>
            </a:lvl1pPr>
          </a:lstStyle>
          <a:p>
            <a:r>
              <a:t>Transformer Encoder</a:t>
            </a:r>
          </a:p>
        </p:txBody>
      </p:sp>
      <p:grpSp>
        <p:nvGrpSpPr>
          <p:cNvPr id="274" name="成组"/>
          <p:cNvGrpSpPr/>
          <p:nvPr/>
        </p:nvGrpSpPr>
        <p:grpSpPr>
          <a:xfrm>
            <a:off x="3479315" y="2395906"/>
            <a:ext cx="4853708" cy="10097335"/>
            <a:chOff x="0" y="0"/>
            <a:chExt cx="4853707" cy="10097334"/>
          </a:xfrm>
        </p:grpSpPr>
        <p:pic>
          <p:nvPicPr>
            <p:cNvPr id="272" name="截屏2022-04-13 上午1.36.51.png" descr="截屏2022-04-13 上午1.36.51.png"/>
            <p:cNvPicPr>
              <a:picLocks noChangeAspect="1"/>
            </p:cNvPicPr>
            <p:nvPr/>
          </p:nvPicPr>
          <p:blipFill>
            <a:blip r:embed="rId2"/>
            <a:srcRect l="5124" t="2715" r="3384"/>
            <a:stretch>
              <a:fillRect/>
            </a:stretch>
          </p:blipFill>
          <p:spPr>
            <a:xfrm rot="5400000">
              <a:off x="-2300292" y="2321036"/>
              <a:ext cx="9475036" cy="4832963"/>
            </a:xfrm>
            <a:prstGeom prst="rect">
              <a:avLst/>
            </a:prstGeom>
            <a:ln w="12700" cap="flat">
              <a:noFill/>
              <a:miter lim="400000"/>
            </a:ln>
            <a:effectLst/>
          </p:spPr>
        </p:pic>
        <p:sp>
          <p:nvSpPr>
            <p:cNvPr id="273" name="Caption"/>
            <p:cNvSpPr/>
            <p:nvPr/>
          </p:nvSpPr>
          <p:spPr>
            <a:xfrm>
              <a:off x="0" y="9576634"/>
              <a:ext cx="4853708" cy="520701"/>
            </a:xfrm>
            <a:prstGeom prst="roundRect">
              <a:avLst>
                <a:gd name="adj" fmla="val 0"/>
              </a:avLst>
            </a:prstGeom>
            <a:solidFill>
              <a:srgbClr val="000000">
                <a:alpha val="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defRPr>
                  <a:solidFill>
                    <a:srgbClr val="000000"/>
                  </a:solidFill>
                </a:defRPr>
              </a:lvl1pPr>
            </a:lstStyle>
            <a:p>
              <a:r>
                <a:t>图 2  注意力信息可视化</a:t>
              </a:r>
            </a:p>
          </p:txBody>
        </p:sp>
      </p:grpSp>
      <mc:AlternateContent xmlns:mc="http://schemas.openxmlformats.org/markup-compatibility/2006" xmlns:a14="http://schemas.microsoft.com/office/drawing/2010/main">
        <mc:Choice Requires="a14">
          <p:sp>
            <p:nvSpPr>
              <p:cNvPr id="275" name="Self-Attention 通过计算提取词向量间的自注意力信息，即词向量间的相似程度 (或相关程度)…"/>
              <p:cNvSpPr txBox="1">
                <a:spLocks noGrp="1"/>
              </p:cNvSpPr>
              <p:nvPr>
                <p:ph type="body" sz="half" idx="1"/>
              </p:nvPr>
            </p:nvSpPr>
            <p:spPr>
              <a:xfrm>
                <a:off x="10321028" y="2395852"/>
                <a:ext cx="11519260" cy="9475101"/>
              </a:xfrm>
              <a:prstGeom prst="rect">
                <a:avLst/>
              </a:prstGeom>
            </p:spPr>
            <p:txBody>
              <a:bodyPr anchor="ctr"/>
              <a:lstStyle/>
              <a:p>
                <a:pPr marL="444499" indent="-444499">
                  <a:lnSpc>
                    <a:spcPts val="7300"/>
                  </a:lnSpc>
                  <a:defRPr>
                    <a:latin typeface="Times New Roman"/>
                    <a:ea typeface="Times New Roman"/>
                    <a:cs typeface="Times New Roman"/>
                    <a:sym typeface="Times New Roman"/>
                  </a:defRPr>
                </a:pPr>
                <a:r>
                  <a:t> Self-Attention 通过计算提取词向量间的自注意力信息，即词向量间的相似程度 (或相关程度)</a:t>
                </a:r>
              </a:p>
              <a:p>
                <a:pPr marL="444499" indent="-444499">
                  <a:lnSpc>
                    <a:spcPts val="7300"/>
                  </a:lnSpc>
                  <a:defRPr>
                    <a:latin typeface="Times New Roman"/>
                    <a:ea typeface="Times New Roman"/>
                    <a:cs typeface="Times New Roman"/>
                    <a:sym typeface="Times New Roman"/>
                  </a:defRPr>
                </a:pPr>
                <a:r>
                  <a:t> 在该过程中，每个词向量将与所有词向量进行计算，故 Transformer Encoder 计算复杂度为： </a:t>
                </a:r>
                <a14:m>
                  <m:oMath xmlns:m="http://schemas.openxmlformats.org/officeDocument/2006/math">
                    <m:r>
                      <a:rPr sz="5250" i="1">
                        <a:solidFill>
                          <a:srgbClr val="000000"/>
                        </a:solidFill>
                        <a:latin typeface="Cambria Math" panose="02040503050406030204" pitchFamily="18" charset="0"/>
                      </a:rPr>
                      <m:t>𝑂</m:t>
                    </m:r>
                    <m:r>
                      <a:rPr sz="5250" i="1">
                        <a:solidFill>
                          <a:srgbClr val="000000"/>
                        </a:solidFill>
                        <a:latin typeface="Cambria Math" panose="02040503050406030204" pitchFamily="18" charset="0"/>
                      </a:rPr>
                      <m:t>(</m:t>
                    </m:r>
                    <m:sSup>
                      <m:sSupPr>
                        <m:ctrlPr>
                          <a:rPr sz="5250" i="1">
                            <a:solidFill>
                              <a:srgbClr val="000000"/>
                            </a:solidFill>
                            <a:latin typeface="Cambria Math" panose="02040503050406030204" pitchFamily="18" charset="0"/>
                          </a:rPr>
                        </m:ctrlPr>
                      </m:sSupPr>
                      <m:e>
                        <m:r>
                          <a:rPr sz="5250" i="1">
                            <a:solidFill>
                              <a:srgbClr val="000000"/>
                            </a:solidFill>
                            <a:latin typeface="Cambria Math" panose="02040503050406030204" pitchFamily="18" charset="0"/>
                          </a:rPr>
                          <m:t>𝑛</m:t>
                        </m:r>
                      </m:e>
                      <m:sup>
                        <m:r>
                          <a:rPr sz="5250" i="1">
                            <a:solidFill>
                              <a:srgbClr val="000000"/>
                            </a:solidFill>
                            <a:latin typeface="Cambria Math" panose="02040503050406030204" pitchFamily="18" charset="0"/>
                          </a:rPr>
                          <m:t>2</m:t>
                        </m:r>
                      </m:sup>
                    </m:sSup>
                    <m:r>
                      <a:rPr sz="5250" i="1">
                        <a:solidFill>
                          <a:srgbClr val="000000"/>
                        </a:solidFill>
                        <a:latin typeface="Cambria Math" panose="02040503050406030204" pitchFamily="18" charset="0"/>
                      </a:rPr>
                      <m:t>)</m:t>
                    </m:r>
                  </m:oMath>
                </a14:m>
                <a:endParaRPr/>
              </a:p>
            </p:txBody>
          </p:sp>
        </mc:Choice>
        <mc:Fallback xmlns="">
          <p:sp>
            <p:nvSpPr>
              <p:cNvPr id="275" name="Self-Attention 通过计算提取词向量间的自注意力信息，即词向量间的相似程度 (或相关程度)…"/>
              <p:cNvSpPr txBox="1">
                <a:spLocks noGrp="1" noRot="1" noChangeAspect="1" noMove="1" noResize="1" noEditPoints="1" noAdjustHandles="1" noChangeArrowheads="1" noChangeShapeType="1" noTextEdit="1"/>
              </p:cNvSpPr>
              <p:nvPr>
                <p:ph type="body" sz="half" idx="1"/>
              </p:nvPr>
            </p:nvSpPr>
            <p:spPr>
              <a:xfrm>
                <a:off x="10321028" y="2395852"/>
                <a:ext cx="11519260" cy="9475101"/>
              </a:xfrm>
              <a:prstGeom prst="rect">
                <a:avLst/>
              </a:prstGeom>
              <a:blipFill>
                <a:blip r:embed="rId3"/>
                <a:stretch>
                  <a:fillRect l="-3228" r="-529"/>
                </a:stretch>
              </a:blipFill>
            </p:spPr>
            <p:txBody>
              <a:bodyPr/>
              <a:lstStyle/>
              <a:p>
                <a:r>
                  <a:rPr lang="zh-CN" altLang="en-US">
                    <a:noFill/>
                  </a:rPr>
                  <a:t> </a:t>
                </a:r>
              </a:p>
            </p:txBody>
          </p:sp>
        </mc:Fallback>
      </mc:AlternateContent>
      <p:sp>
        <p:nvSpPr>
          <p:cNvPr id="8" name="1">
            <a:extLst>
              <a:ext uri="{FF2B5EF4-FFF2-40B4-BE49-F238E27FC236}">
                <a16:creationId xmlns:a16="http://schemas.microsoft.com/office/drawing/2014/main" id="{EDC15AEB-65A8-4FB6-A807-97338BB341A2}"/>
              </a:ext>
            </a:extLst>
          </p:cNvPr>
          <p:cNvSpPr txBox="1">
            <a:spLocks/>
          </p:cNvSpPr>
          <p:nvPr/>
        </p:nvSpPr>
        <p:spPr>
          <a:xfrm>
            <a:off x="12006215" y="12737454"/>
            <a:ext cx="359073"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r>
              <a:rPr lang="en-US" sz="4000" dirty="0">
                <a:latin typeface="Times New Roman" panose="02020603050405020304" pitchFamily="18" charset="0"/>
                <a:cs typeface="Times New Roman" panose="02020603050405020304" pitchFamily="18" charset="0"/>
              </a:rPr>
              <a:t>8</a:t>
            </a: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Vision Transformer 架构"/>
          <p:cNvSpPr txBox="1">
            <a:spLocks noGrp="1"/>
          </p:cNvSpPr>
          <p:nvPr>
            <p:ph type="title"/>
          </p:nvPr>
        </p:nvSpPr>
        <p:spPr>
          <a:prstGeom prst="rect">
            <a:avLst/>
          </a:prstGeom>
        </p:spPr>
        <p:txBody>
          <a:bodyPr/>
          <a:lstStyle/>
          <a:p>
            <a:pPr defTabSz="2145738">
              <a:defRPr sz="7480" spc="-149"/>
            </a:pPr>
            <a:r>
              <a:rPr>
                <a:latin typeface="Times New Roman"/>
                <a:ea typeface="Times New Roman"/>
                <a:cs typeface="Times New Roman"/>
                <a:sym typeface="Times New Roman"/>
              </a:rPr>
              <a:t>Vision Transformer</a:t>
            </a:r>
            <a:r>
              <a:t> 架构</a:t>
            </a:r>
          </a:p>
        </p:txBody>
      </p:sp>
      <p:sp>
        <p:nvSpPr>
          <p:cNvPr id="279" name="Linear Projection of Flattened Patches…"/>
          <p:cNvSpPr txBox="1">
            <a:spLocks noGrp="1"/>
          </p:cNvSpPr>
          <p:nvPr>
            <p:ph type="body" sz="half" idx="1"/>
          </p:nvPr>
        </p:nvSpPr>
        <p:spPr>
          <a:xfrm>
            <a:off x="12638685" y="3053112"/>
            <a:ext cx="11274702" cy="9475101"/>
          </a:xfrm>
          <a:prstGeom prst="rect">
            <a:avLst/>
          </a:prstGeom>
        </p:spPr>
        <p:txBody>
          <a:bodyPr anchor="ctr">
            <a:normAutofit fontScale="77500" lnSpcReduction="20000"/>
          </a:bodyPr>
          <a:lstStyle/>
          <a:p>
            <a:pPr marL="444499" indent="-444499">
              <a:lnSpc>
                <a:spcPts val="7300"/>
              </a:lnSpc>
              <a:defRPr>
                <a:latin typeface="Times New Roman"/>
                <a:ea typeface="Times New Roman"/>
                <a:cs typeface="Times New Roman"/>
                <a:sym typeface="Times New Roman"/>
              </a:defRPr>
            </a:pPr>
            <a:r>
              <a:t> Linear Projection of Flattened Patches</a:t>
            </a:r>
          </a:p>
          <a:p>
            <a:pPr marL="0" lvl="2" indent="914400">
              <a:lnSpc>
                <a:spcPts val="5800"/>
              </a:lnSpc>
              <a:buSzTx/>
              <a:buNone/>
              <a:defRPr sz="3500">
                <a:latin typeface="Times New Roman"/>
                <a:ea typeface="Times New Roman"/>
                <a:cs typeface="Times New Roman"/>
                <a:sym typeface="Times New Roman"/>
              </a:defRPr>
            </a:pPr>
            <a:r>
              <a:t>线性投射层。将 Patches (图像块) 向量化并投射，形成 Patches 序列</a:t>
            </a:r>
          </a:p>
          <a:p>
            <a:pPr marL="444499" indent="-444499">
              <a:lnSpc>
                <a:spcPts val="7300"/>
              </a:lnSpc>
              <a:defRPr>
                <a:latin typeface="Times New Roman"/>
                <a:ea typeface="Times New Roman"/>
                <a:cs typeface="Times New Roman"/>
                <a:sym typeface="Times New Roman"/>
              </a:defRPr>
            </a:pPr>
            <a:r>
              <a:t> Transformer Encoder</a:t>
            </a:r>
          </a:p>
          <a:p>
            <a:pPr marL="0" lvl="2" indent="914400">
              <a:lnSpc>
                <a:spcPts val="5800"/>
              </a:lnSpc>
              <a:buSzTx/>
              <a:buNone/>
              <a:defRPr sz="3500">
                <a:latin typeface="Times New Roman"/>
                <a:ea typeface="Times New Roman"/>
                <a:cs typeface="Times New Roman"/>
                <a:sym typeface="Times New Roman"/>
              </a:defRPr>
            </a:pPr>
            <a:r>
              <a:t>Transformer 编码器。基于自注意力机制，计算 Patches 间的相关性</a:t>
            </a:r>
          </a:p>
          <a:p>
            <a:pPr marL="444499" indent="-444499">
              <a:lnSpc>
                <a:spcPts val="7300"/>
              </a:lnSpc>
              <a:defRPr>
                <a:latin typeface="Times New Roman"/>
                <a:ea typeface="Times New Roman"/>
                <a:cs typeface="Times New Roman"/>
                <a:sym typeface="Times New Roman"/>
              </a:defRPr>
            </a:pPr>
            <a:r>
              <a:t> MLP Head</a:t>
            </a:r>
          </a:p>
          <a:p>
            <a:pPr marL="0" lvl="2" indent="914400">
              <a:lnSpc>
                <a:spcPts val="5800"/>
              </a:lnSpc>
              <a:buSzTx/>
              <a:buNone/>
              <a:defRPr sz="3500">
                <a:latin typeface="Times New Roman"/>
                <a:ea typeface="Times New Roman"/>
                <a:cs typeface="Times New Roman"/>
                <a:sym typeface="Times New Roman"/>
              </a:defRPr>
            </a:pPr>
            <a:r>
              <a:t>多层感知机。根据 Transformer Encoder 的输出对图像进行分类</a:t>
            </a:r>
          </a:p>
        </p:txBody>
      </p:sp>
      <p:grpSp>
        <p:nvGrpSpPr>
          <p:cNvPr id="282" name="成组"/>
          <p:cNvGrpSpPr/>
          <p:nvPr/>
        </p:nvGrpSpPr>
        <p:grpSpPr>
          <a:xfrm>
            <a:off x="936726" y="3646396"/>
            <a:ext cx="11274702" cy="8910833"/>
            <a:chOff x="0" y="0"/>
            <a:chExt cx="11274700" cy="8910832"/>
          </a:xfrm>
        </p:grpSpPr>
        <p:pic>
          <p:nvPicPr>
            <p:cNvPr id="280" name="截屏2022-03-17 下午5.36.24.jpeg" descr="截屏2022-03-17 下午5.36.24.jpeg"/>
            <p:cNvPicPr>
              <a:picLocks noChangeAspect="1"/>
            </p:cNvPicPr>
            <p:nvPr/>
          </p:nvPicPr>
          <p:blipFill>
            <a:blip r:embed="rId2"/>
            <a:stretch>
              <a:fillRect/>
            </a:stretch>
          </p:blipFill>
          <p:spPr>
            <a:xfrm>
              <a:off x="0" y="0"/>
              <a:ext cx="11274701" cy="8288533"/>
            </a:xfrm>
            <a:prstGeom prst="rect">
              <a:avLst/>
            </a:prstGeom>
            <a:ln w="12700" cap="flat">
              <a:noFill/>
              <a:miter lim="400000"/>
            </a:ln>
            <a:effectLst/>
          </p:spPr>
        </p:pic>
        <p:sp>
          <p:nvSpPr>
            <p:cNvPr id="281" name="Caption"/>
            <p:cNvSpPr/>
            <p:nvPr/>
          </p:nvSpPr>
          <p:spPr>
            <a:xfrm>
              <a:off x="0" y="8390132"/>
              <a:ext cx="11274701" cy="520701"/>
            </a:xfrm>
            <a:prstGeom prst="roundRect">
              <a:avLst>
                <a:gd name="adj" fmla="val 0"/>
              </a:avLst>
            </a:prstGeom>
            <a:solidFill>
              <a:srgbClr val="000000">
                <a:alpha val="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defRPr>
                  <a:solidFill>
                    <a:srgbClr val="000000"/>
                  </a:solidFill>
                </a:defRPr>
              </a:lvl1pPr>
            </a:lstStyle>
            <a:p>
              <a:r>
                <a:t>图 3  Vision Transformer 架构</a:t>
              </a:r>
            </a:p>
          </p:txBody>
        </p:sp>
      </p:grpSp>
      <p:sp>
        <p:nvSpPr>
          <p:cNvPr id="8" name="1">
            <a:extLst>
              <a:ext uri="{FF2B5EF4-FFF2-40B4-BE49-F238E27FC236}">
                <a16:creationId xmlns:a16="http://schemas.microsoft.com/office/drawing/2014/main" id="{A692BA19-983D-4063-8736-491E84C145D6}"/>
              </a:ext>
            </a:extLst>
          </p:cNvPr>
          <p:cNvSpPr txBox="1">
            <a:spLocks/>
          </p:cNvSpPr>
          <p:nvPr/>
        </p:nvSpPr>
        <p:spPr>
          <a:xfrm>
            <a:off x="12006215" y="12737454"/>
            <a:ext cx="359073"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r>
              <a:rPr lang="en-US" sz="4000" dirty="0">
                <a:latin typeface="Times New Roman" panose="02020603050405020304" pitchFamily="18" charset="0"/>
                <a:cs typeface="Times New Roman" panose="02020603050405020304" pitchFamily="18" charset="0"/>
              </a:rPr>
              <a:t>9</a:t>
            </a: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Linear Projection of Flattened Patches"/>
          <p:cNvSpPr txBox="1">
            <a:spLocks noGrp="1"/>
          </p:cNvSpPr>
          <p:nvPr>
            <p:ph type="title"/>
          </p:nvPr>
        </p:nvSpPr>
        <p:spPr>
          <a:prstGeom prst="rect">
            <a:avLst/>
          </a:prstGeom>
        </p:spPr>
        <p:txBody>
          <a:bodyPr/>
          <a:lstStyle>
            <a:lvl1pPr>
              <a:defRPr>
                <a:latin typeface="Times New Roman"/>
                <a:ea typeface="Times New Roman"/>
                <a:cs typeface="Times New Roman"/>
                <a:sym typeface="Times New Roman"/>
              </a:defRPr>
            </a:lvl1pPr>
          </a:lstStyle>
          <a:p>
            <a:r>
              <a:t>Linear Projection of Flattened Patches</a:t>
            </a:r>
          </a:p>
        </p:txBody>
      </p:sp>
      <mc:AlternateContent xmlns:mc="http://schemas.openxmlformats.org/markup-compatibility/2006" xmlns:a14="http://schemas.microsoft.com/office/drawing/2010/main">
        <mc:Choice Requires="a14">
          <p:sp>
            <p:nvSpPr>
              <p:cNvPr id="286" name="计算复杂度…"/>
              <p:cNvSpPr txBox="1">
                <a:spLocks noGrp="1"/>
              </p:cNvSpPr>
              <p:nvPr>
                <p:ph type="body" idx="1"/>
              </p:nvPr>
            </p:nvSpPr>
            <p:spPr>
              <a:xfrm>
                <a:off x="4290286" y="2294814"/>
                <a:ext cx="15803428" cy="9475101"/>
              </a:xfrm>
              <a:prstGeom prst="rect">
                <a:avLst/>
              </a:prstGeom>
            </p:spPr>
            <p:txBody>
              <a:bodyPr anchor="ctr"/>
              <a:lstStyle/>
              <a:p>
                <a:pPr marL="444499" indent="-444499">
                  <a:lnSpc>
                    <a:spcPts val="7300"/>
                  </a:lnSpc>
                  <a:defRPr>
                    <a:latin typeface="Times New Roman"/>
                    <a:ea typeface="Times New Roman"/>
                    <a:cs typeface="Times New Roman"/>
                    <a:sym typeface="Times New Roman"/>
                  </a:defRPr>
                </a:pPr>
                <a:r>
                  <a:t> 计算复杂度</a:t>
                </a:r>
              </a:p>
              <a:p>
                <a:pPr marL="0" lvl="2" indent="914400">
                  <a:lnSpc>
                    <a:spcPts val="5800"/>
                  </a:lnSpc>
                  <a:buSzTx/>
                  <a:buNone/>
                  <a:defRPr sz="3500">
                    <a:latin typeface="Times New Roman"/>
                    <a:ea typeface="Times New Roman"/>
                    <a:cs typeface="Times New Roman"/>
                    <a:sym typeface="Times New Roman"/>
                  </a:defRPr>
                </a:pPr>
                <a:r>
                  <a:t>已知 Transformer Encoder 计算复杂度为 </a:t>
                </a:r>
                <a14:m>
                  <m:oMath xmlns:m="http://schemas.openxmlformats.org/officeDocument/2006/math">
                    <m:r>
                      <a:rPr sz="3800" i="1">
                        <a:solidFill>
                          <a:srgbClr val="000000"/>
                        </a:solidFill>
                        <a:latin typeface="Cambria Math" panose="02040503050406030204" pitchFamily="18" charset="0"/>
                      </a:rPr>
                      <m:t>𝑂</m:t>
                    </m:r>
                    <m:r>
                      <a:rPr sz="3800" i="1">
                        <a:solidFill>
                          <a:srgbClr val="000000"/>
                        </a:solidFill>
                        <a:latin typeface="Cambria Math" panose="02040503050406030204" pitchFamily="18" charset="0"/>
                      </a:rPr>
                      <m:t>(</m:t>
                    </m:r>
                    <m:sSup>
                      <m:sSupPr>
                        <m:ctrlPr>
                          <a:rPr sz="3800" i="1">
                            <a:solidFill>
                              <a:srgbClr val="000000"/>
                            </a:solidFill>
                            <a:latin typeface="Cambria Math" panose="02040503050406030204" pitchFamily="18" charset="0"/>
                          </a:rPr>
                        </m:ctrlPr>
                      </m:sSupPr>
                      <m:e>
                        <m:r>
                          <a:rPr sz="3800" i="1">
                            <a:solidFill>
                              <a:srgbClr val="000000"/>
                            </a:solidFill>
                            <a:latin typeface="Cambria Math" panose="02040503050406030204" pitchFamily="18" charset="0"/>
                          </a:rPr>
                          <m:t>𝑛</m:t>
                        </m:r>
                      </m:e>
                      <m:sup>
                        <m:r>
                          <a:rPr sz="3800" i="1">
                            <a:solidFill>
                              <a:srgbClr val="000000"/>
                            </a:solidFill>
                            <a:latin typeface="Cambria Math" panose="02040503050406030204" pitchFamily="18" charset="0"/>
                          </a:rPr>
                          <m:t>2</m:t>
                        </m:r>
                      </m:sup>
                    </m:sSup>
                    <m:r>
                      <a:rPr sz="3800" i="1">
                        <a:solidFill>
                          <a:srgbClr val="000000"/>
                        </a:solidFill>
                        <a:latin typeface="Cambria Math" panose="02040503050406030204" pitchFamily="18" charset="0"/>
                      </a:rPr>
                      <m:t>)</m:t>
                    </m:r>
                  </m:oMath>
                </a14:m>
                <a:r>
                  <a:t> ，其中 </a:t>
                </a:r>
                <a14:m>
                  <m:oMath xmlns:m="http://schemas.openxmlformats.org/officeDocument/2006/math">
                    <m:r>
                      <a:rPr sz="3950" i="1">
                        <a:solidFill>
                          <a:srgbClr val="000000"/>
                        </a:solidFill>
                        <a:latin typeface="Cambria Math" panose="02040503050406030204" pitchFamily="18" charset="0"/>
                      </a:rPr>
                      <m:t>𝑛</m:t>
                    </m:r>
                  </m:oMath>
                </a14:m>
                <a:r>
                  <a:t> 为输入序列长度。以 ImageNet 数据集为例，图像尺寸为 </a:t>
                </a:r>
                <a14:m>
                  <m:oMath xmlns:m="http://schemas.openxmlformats.org/officeDocument/2006/math">
                    <m:r>
                      <a:rPr sz="3700" i="1">
                        <a:solidFill>
                          <a:srgbClr val="000000"/>
                        </a:solidFill>
                        <a:latin typeface="Cambria Math" panose="02040503050406030204" pitchFamily="18" charset="0"/>
                      </a:rPr>
                      <m:t>224×224</m:t>
                    </m:r>
                  </m:oMath>
                </a14:m>
                <a:r>
                  <a:t>，若以像素为单位对图像进行序列化，则序列长度为 </a:t>
                </a:r>
                <a14:m>
                  <m:oMath xmlns:m="http://schemas.openxmlformats.org/officeDocument/2006/math">
                    <m:r>
                      <a:rPr sz="3500" i="1">
                        <a:solidFill>
                          <a:srgbClr val="000000"/>
                        </a:solidFill>
                        <a:latin typeface="Cambria Math" panose="02040503050406030204" pitchFamily="18" charset="0"/>
                      </a:rPr>
                      <m:t>𝐻</m:t>
                    </m:r>
                    <m:r>
                      <a:rPr sz="3500" i="1">
                        <a:solidFill>
                          <a:srgbClr val="000000"/>
                        </a:solidFill>
                        <a:latin typeface="Cambria Math" panose="02040503050406030204" pitchFamily="18" charset="0"/>
                      </a:rPr>
                      <m:t>×</m:t>
                    </m:r>
                    <m:r>
                      <a:rPr sz="3500" i="1">
                        <a:solidFill>
                          <a:srgbClr val="000000"/>
                        </a:solidFill>
                        <a:latin typeface="Cambria Math" panose="02040503050406030204" pitchFamily="18" charset="0"/>
                      </a:rPr>
                      <m:t>𝑊</m:t>
                    </m:r>
                  </m:oMath>
                </a14:m>
                <a:r>
                  <a:t> ，即</a:t>
                </a:r>
                <a14:m>
                  <m:oMath xmlns:m="http://schemas.openxmlformats.org/officeDocument/2006/math">
                    <m:r>
                      <a:rPr sz="3650" i="1">
                        <a:solidFill>
                          <a:srgbClr val="000000"/>
                        </a:solidFill>
                        <a:latin typeface="Cambria Math" panose="02040503050406030204" pitchFamily="18" charset="0"/>
                      </a:rPr>
                      <m:t>224×224=50176</m:t>
                    </m:r>
                  </m:oMath>
                </a14:m>
                <a:r>
                  <a:t> ，远远超过自然语言处理领域中的常见序列长度 (Bert : 512) 以及现有硬件支持的长度</a:t>
                </a:r>
              </a:p>
              <a:p>
                <a:pPr marL="444499" indent="-444499">
                  <a:lnSpc>
                    <a:spcPts val="7300"/>
                  </a:lnSpc>
                  <a:defRPr>
                    <a:latin typeface="Times New Roman"/>
                    <a:ea typeface="Times New Roman"/>
                    <a:cs typeface="Times New Roman"/>
                    <a:sym typeface="Times New Roman"/>
                  </a:defRPr>
                </a:pPr>
                <a:r>
                  <a:t> 序列长度降低方法</a:t>
                </a:r>
              </a:p>
              <a:p>
                <a:pPr marL="0" lvl="2" indent="914400">
                  <a:lnSpc>
                    <a:spcPts val="5800"/>
                  </a:lnSpc>
                  <a:buSzTx/>
                  <a:buNone/>
                  <a:defRPr sz="3500">
                    <a:latin typeface="Times New Roman"/>
                    <a:ea typeface="Times New Roman"/>
                    <a:cs typeface="Times New Roman"/>
                    <a:sym typeface="Times New Roman"/>
                  </a:defRPr>
                </a:pPr>
                <a:r>
                  <a:t>现有工作或思想：以特征图作为 Transformer Encoder 输入</a:t>
                </a:r>
                <a:r>
                  <a:rPr baseline="31999"/>
                  <a:t>[3]</a:t>
                </a:r>
                <a:r>
                  <a:t>；在图像上利用窗口控制序列长度</a:t>
                </a:r>
                <a:r>
                  <a:rPr baseline="31999"/>
                  <a:t>[4]</a:t>
                </a:r>
                <a:r>
                  <a:t>；以图像轴序列作为输入</a:t>
                </a:r>
                <a:r>
                  <a:rPr baseline="31999"/>
                  <a:t>[5]</a:t>
                </a:r>
              </a:p>
            </p:txBody>
          </p:sp>
        </mc:Choice>
        <mc:Fallback xmlns="">
          <p:sp>
            <p:nvSpPr>
              <p:cNvPr id="286" name="计算复杂度…"/>
              <p:cNvSpPr txBox="1">
                <a:spLocks noGrp="1" noRot="1" noChangeAspect="1" noMove="1" noResize="1" noEditPoints="1" noAdjustHandles="1" noChangeArrowheads="1" noChangeShapeType="1" noTextEdit="1"/>
              </p:cNvSpPr>
              <p:nvPr>
                <p:ph type="body" idx="1"/>
              </p:nvPr>
            </p:nvSpPr>
            <p:spPr>
              <a:xfrm>
                <a:off x="4290286" y="2294814"/>
                <a:ext cx="15803428" cy="9475101"/>
              </a:xfrm>
              <a:prstGeom prst="rect">
                <a:avLst/>
              </a:prstGeom>
              <a:blipFill>
                <a:blip r:embed="rId2"/>
                <a:stretch>
                  <a:fillRect l="-2353" r="-270"/>
                </a:stretch>
              </a:blipFill>
            </p:spPr>
            <p:txBody>
              <a:bodyPr/>
              <a:lstStyle/>
              <a:p>
                <a:r>
                  <a:rPr lang="zh-CN" altLang="en-US">
                    <a:noFill/>
                  </a:rPr>
                  <a:t> </a:t>
                </a:r>
              </a:p>
            </p:txBody>
          </p:sp>
        </mc:Fallback>
      </mc:AlternateContent>
      <p:sp>
        <p:nvSpPr>
          <p:cNvPr id="5" name="1">
            <a:extLst>
              <a:ext uri="{FF2B5EF4-FFF2-40B4-BE49-F238E27FC236}">
                <a16:creationId xmlns:a16="http://schemas.microsoft.com/office/drawing/2014/main" id="{605B1997-9066-4BEA-A2F7-2A83B27A2CFC}"/>
              </a:ext>
            </a:extLst>
          </p:cNvPr>
          <p:cNvSpPr txBox="1">
            <a:spLocks/>
          </p:cNvSpPr>
          <p:nvPr/>
        </p:nvSpPr>
        <p:spPr>
          <a:xfrm>
            <a:off x="11877975" y="12737454"/>
            <a:ext cx="615554"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r>
              <a:rPr lang="en-US" sz="4000" dirty="0">
                <a:latin typeface="Times New Roman" panose="02020603050405020304" pitchFamily="18" charset="0"/>
                <a:cs typeface="Times New Roman" panose="02020603050405020304" pitchFamily="18" charset="0"/>
              </a:rPr>
              <a:t>10</a:t>
            </a: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Linear Projection of Flattened Patches"/>
          <p:cNvSpPr txBox="1">
            <a:spLocks noGrp="1"/>
          </p:cNvSpPr>
          <p:nvPr>
            <p:ph type="title"/>
          </p:nvPr>
        </p:nvSpPr>
        <p:spPr>
          <a:prstGeom prst="rect">
            <a:avLst/>
          </a:prstGeom>
        </p:spPr>
        <p:txBody>
          <a:bodyPr/>
          <a:lstStyle>
            <a:lvl1pPr>
              <a:defRPr>
                <a:latin typeface="Times New Roman"/>
                <a:ea typeface="Times New Roman"/>
                <a:cs typeface="Times New Roman"/>
                <a:sym typeface="Times New Roman"/>
              </a:defRPr>
            </a:lvl1pPr>
          </a:lstStyle>
          <a:p>
            <a:r>
              <a:t>Linear Projection of Flattened Patches</a:t>
            </a:r>
          </a:p>
        </p:txBody>
      </p:sp>
      <p:pic>
        <p:nvPicPr>
          <p:cNvPr id="290" name="截屏2022-03-17 下午6.28.17-2.png" descr="截屏2022-03-17 下午6.28.17-2.png"/>
          <p:cNvPicPr>
            <a:picLocks noChangeAspect="1"/>
          </p:cNvPicPr>
          <p:nvPr/>
        </p:nvPicPr>
        <p:blipFill>
          <a:blip r:embed="rId2"/>
          <a:stretch>
            <a:fillRect/>
          </a:stretch>
        </p:blipFill>
        <p:spPr>
          <a:xfrm>
            <a:off x="3769616" y="2997913"/>
            <a:ext cx="3165509" cy="3105577"/>
          </a:xfrm>
          <a:prstGeom prst="rect">
            <a:avLst/>
          </a:prstGeom>
          <a:ln w="12700">
            <a:miter lim="400000"/>
          </a:ln>
        </p:spPr>
      </p:pic>
      <p:pic>
        <p:nvPicPr>
          <p:cNvPr id="291" name="截屏2022-03-17 下午6.51.29.png" descr="截屏2022-03-17 下午6.51.29.png"/>
          <p:cNvPicPr>
            <a:picLocks noChangeAspect="1"/>
          </p:cNvPicPr>
          <p:nvPr/>
        </p:nvPicPr>
        <p:blipFill>
          <a:blip r:embed="rId3"/>
          <a:stretch>
            <a:fillRect/>
          </a:stretch>
        </p:blipFill>
        <p:spPr>
          <a:xfrm>
            <a:off x="13167683" y="3490251"/>
            <a:ext cx="2133601" cy="2120901"/>
          </a:xfrm>
          <a:prstGeom prst="rect">
            <a:avLst/>
          </a:prstGeom>
          <a:ln w="12700">
            <a:miter lim="400000"/>
          </a:ln>
        </p:spPr>
      </p:pic>
      <p:pic>
        <p:nvPicPr>
          <p:cNvPr id="292" name="截屏2022-03-17 下午6.51.57.png" descr="截屏2022-03-17 下午6.51.57.png"/>
          <p:cNvPicPr>
            <a:picLocks noChangeAspect="1"/>
          </p:cNvPicPr>
          <p:nvPr/>
        </p:nvPicPr>
        <p:blipFill>
          <a:blip r:embed="rId4"/>
          <a:stretch>
            <a:fillRect/>
          </a:stretch>
        </p:blipFill>
        <p:spPr>
          <a:xfrm>
            <a:off x="17942563" y="3483901"/>
            <a:ext cx="2133601" cy="2133601"/>
          </a:xfrm>
          <a:prstGeom prst="rect">
            <a:avLst/>
          </a:prstGeom>
          <a:ln w="12700">
            <a:miter lim="400000"/>
          </a:ln>
        </p:spPr>
      </p:pic>
      <p:pic>
        <p:nvPicPr>
          <p:cNvPr id="293" name="截屏2022-03-17 下午6.52.12.png" descr="截屏2022-03-17 下午6.52.12.png"/>
          <p:cNvPicPr>
            <a:picLocks noChangeAspect="1"/>
          </p:cNvPicPr>
          <p:nvPr/>
        </p:nvPicPr>
        <p:blipFill>
          <a:blip r:embed="rId5"/>
          <a:stretch>
            <a:fillRect/>
          </a:stretch>
        </p:blipFill>
        <p:spPr>
          <a:xfrm>
            <a:off x="15555123" y="3490251"/>
            <a:ext cx="2133601" cy="2120901"/>
          </a:xfrm>
          <a:prstGeom prst="rect">
            <a:avLst/>
          </a:prstGeom>
          <a:ln w="12700">
            <a:miter lim="400000"/>
          </a:ln>
        </p:spPr>
      </p:pic>
      <p:sp>
        <p:nvSpPr>
          <p:cNvPr id="294" name="箭头"/>
          <p:cNvSpPr/>
          <p:nvPr/>
        </p:nvSpPr>
        <p:spPr>
          <a:xfrm>
            <a:off x="11709421" y="4147822"/>
            <a:ext cx="1284725" cy="805759"/>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295" name="截屏2022-03-17 下午6.28.17.png" descr="截屏2022-03-17 下午6.28.17.png"/>
          <p:cNvPicPr>
            <a:picLocks noChangeAspect="1"/>
          </p:cNvPicPr>
          <p:nvPr/>
        </p:nvPicPr>
        <p:blipFill>
          <a:blip r:embed="rId6"/>
          <a:stretch>
            <a:fillRect/>
          </a:stretch>
        </p:blipFill>
        <p:spPr>
          <a:xfrm>
            <a:off x="8504691" y="2997913"/>
            <a:ext cx="3031192" cy="3105577"/>
          </a:xfrm>
          <a:prstGeom prst="rect">
            <a:avLst/>
          </a:prstGeom>
          <a:ln w="12700">
            <a:miter lim="400000"/>
          </a:ln>
        </p:spPr>
      </p:pic>
      <p:sp>
        <p:nvSpPr>
          <p:cNvPr id="296" name="箭头"/>
          <p:cNvSpPr/>
          <p:nvPr/>
        </p:nvSpPr>
        <p:spPr>
          <a:xfrm>
            <a:off x="7126730" y="4147822"/>
            <a:ext cx="1284724" cy="805759"/>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297" name="文本"/>
              <p:cNvSpPr txBox="1"/>
              <p:nvPr/>
            </p:nvSpPr>
            <p:spPr>
              <a:xfrm>
                <a:off x="3551390" y="6436267"/>
                <a:ext cx="3830561" cy="62132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500">
                    <a:latin typeface="Times New Roman"/>
                    <a:ea typeface="Times New Roman"/>
                    <a:cs typeface="Times New Roman"/>
                    <a:sym typeface="Times New Roman"/>
                  </a:defRPr>
                </a:lvl1pPr>
              </a:lstStyle>
              <a:p>
                <a:pPr/>
                <a14:m>
                  <m:oMathPara xmlns:m="http://schemas.openxmlformats.org/officeDocument/2006/math">
                    <m:oMathParaPr>
                      <m:jc m:val="center"/>
                    </m:oMathParaPr>
                    <m:oMath xmlns:m="http://schemas.openxmlformats.org/officeDocument/2006/math">
                      <m:r>
                        <a:rPr sz="3550" i="1">
                          <a:solidFill>
                            <a:srgbClr val="5E5E5E"/>
                          </a:solidFill>
                          <a:latin typeface="Cambria Math" panose="02040503050406030204" pitchFamily="18" charset="0"/>
                        </a:rPr>
                        <m:t>𝑥</m:t>
                      </m:r>
                      <m:r>
                        <a:rPr sz="3550" i="1">
                          <a:solidFill>
                            <a:srgbClr val="5E5E5E"/>
                          </a:solidFill>
                          <a:latin typeface="Cambria Math" panose="02040503050406030204" pitchFamily="18" charset="0"/>
                        </a:rPr>
                        <m:t>∈</m:t>
                      </m:r>
                      <m:sSup>
                        <m:sSupPr>
                          <m:ctrlPr>
                            <a:rPr sz="3550" i="1">
                              <a:solidFill>
                                <a:srgbClr val="5E5E5E"/>
                              </a:solidFill>
                              <a:latin typeface="Cambria Math" panose="02040503050406030204" pitchFamily="18" charset="0"/>
                            </a:rPr>
                          </m:ctrlPr>
                        </m:sSupPr>
                        <m:e>
                          <m:r>
                            <a:rPr sz="3550" i="1">
                              <a:solidFill>
                                <a:srgbClr val="5E5E5E"/>
                              </a:solidFill>
                              <a:latin typeface="Cambria Math" panose="02040503050406030204" pitchFamily="18" charset="0"/>
                            </a:rPr>
                            <m:t>ℝ</m:t>
                          </m:r>
                        </m:e>
                        <m:sup>
                          <m:r>
                            <a:rPr sz="3550" i="1">
                              <a:solidFill>
                                <a:srgbClr val="5E5E5E"/>
                              </a:solidFill>
                              <a:latin typeface="Cambria Math" panose="02040503050406030204" pitchFamily="18" charset="0"/>
                            </a:rPr>
                            <m:t>𝐻</m:t>
                          </m:r>
                          <m:r>
                            <a:rPr sz="3550" i="1">
                              <a:solidFill>
                                <a:srgbClr val="5E5E5E"/>
                              </a:solidFill>
                              <a:latin typeface="Cambria Math" panose="02040503050406030204" pitchFamily="18" charset="0"/>
                            </a:rPr>
                            <m:t>×</m:t>
                          </m:r>
                          <m:r>
                            <a:rPr sz="3550" i="1">
                              <a:solidFill>
                                <a:srgbClr val="5E5E5E"/>
                              </a:solidFill>
                              <a:latin typeface="Cambria Math" panose="02040503050406030204" pitchFamily="18" charset="0"/>
                            </a:rPr>
                            <m:t>𝑊</m:t>
                          </m:r>
                          <m:r>
                            <a:rPr sz="3550" i="1">
                              <a:solidFill>
                                <a:srgbClr val="5E5E5E"/>
                              </a:solidFill>
                              <a:latin typeface="Cambria Math" panose="02040503050406030204" pitchFamily="18" charset="0"/>
                            </a:rPr>
                            <m:t>×</m:t>
                          </m:r>
                          <m:r>
                            <a:rPr sz="3550" i="1">
                              <a:solidFill>
                                <a:srgbClr val="5E5E5E"/>
                              </a:solidFill>
                              <a:latin typeface="Cambria Math" panose="02040503050406030204" pitchFamily="18" charset="0"/>
                            </a:rPr>
                            <m:t>𝐶</m:t>
                          </m:r>
                        </m:sup>
                      </m:sSup>
                      <m:r>
                        <m:rPr>
                          <m:nor/>
                        </m:rPr>
                        <a:rPr sz="3550" i="1">
                          <a:solidFill>
                            <a:srgbClr val="5E5E5E"/>
                          </a:solidFill>
                          <a:latin typeface="Cambria Math" panose="02040503050406030204" pitchFamily="18" charset="0"/>
                        </a:rPr>
                        <m:t>: </m:t>
                      </m:r>
                      <m:r>
                        <m:rPr>
                          <m:nor/>
                        </m:rPr>
                        <a:rPr sz="3550" i="1">
                          <a:solidFill>
                            <a:srgbClr val="5E5E5E"/>
                          </a:solidFill>
                          <a:latin typeface="Cambria Math" panose="02040503050406030204" pitchFamily="18" charset="0"/>
                        </a:rPr>
                        <m:t>image</m:t>
                      </m:r>
                    </m:oMath>
                  </m:oMathPara>
                </a14:m>
                <a:endParaRPr/>
              </a:p>
            </p:txBody>
          </p:sp>
        </mc:Choice>
        <mc:Fallback xmlns="">
          <p:sp>
            <p:nvSpPr>
              <p:cNvPr id="297" name="文本"/>
              <p:cNvSpPr txBox="1">
                <a:spLocks noRot="1" noChangeAspect="1" noMove="1" noResize="1" noEditPoints="1" noAdjustHandles="1" noChangeArrowheads="1" noChangeShapeType="1" noTextEdit="1"/>
              </p:cNvSpPr>
              <p:nvPr/>
            </p:nvSpPr>
            <p:spPr>
              <a:xfrm>
                <a:off x="3551390" y="6436267"/>
                <a:ext cx="3830561" cy="621329"/>
              </a:xfrm>
              <a:prstGeom prst="rect">
                <a:avLst/>
              </a:prstGeom>
              <a:blipFill>
                <a:blip r:embed="rId7"/>
                <a:stretch>
                  <a:fillRect l="-95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8" name="文本"/>
              <p:cNvSpPr txBox="1"/>
              <p:nvPr/>
            </p:nvSpPr>
            <p:spPr>
              <a:xfrm>
                <a:off x="8013724" y="6368304"/>
                <a:ext cx="4013127" cy="75725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500">
                    <a:latin typeface="Times New Roman"/>
                    <a:ea typeface="Times New Roman"/>
                    <a:cs typeface="Times New Roman"/>
                    <a:sym typeface="Times New Roman"/>
                  </a:defRPr>
                </a:lvl1pPr>
              </a:lstStyle>
              <a:p>
                <a:pPr/>
                <a14:m>
                  <m:oMathPara xmlns:m="http://schemas.openxmlformats.org/officeDocument/2006/math">
                    <m:oMathParaPr>
                      <m:jc m:val="center"/>
                    </m:oMathParaPr>
                    <m:oMath xmlns:m="http://schemas.openxmlformats.org/officeDocument/2006/math">
                      <m:sSub>
                        <m:sSubPr>
                          <m:ctrlPr>
                            <a:rPr sz="3550" i="1">
                              <a:solidFill>
                                <a:srgbClr val="5E5E5E"/>
                              </a:solidFill>
                              <a:latin typeface="Cambria Math" panose="02040503050406030204" pitchFamily="18" charset="0"/>
                            </a:rPr>
                          </m:ctrlPr>
                        </m:sSubPr>
                        <m:e>
                          <m:r>
                            <a:rPr sz="3550" i="1">
                              <a:solidFill>
                                <a:srgbClr val="5E5E5E"/>
                              </a:solidFill>
                              <a:latin typeface="Cambria Math" panose="02040503050406030204" pitchFamily="18" charset="0"/>
                            </a:rPr>
                            <m:t>𝑥</m:t>
                          </m:r>
                        </m:e>
                        <m:sub>
                          <m:r>
                            <a:rPr sz="3550" i="1">
                              <a:solidFill>
                                <a:srgbClr val="5E5E5E"/>
                              </a:solidFill>
                              <a:latin typeface="Cambria Math" panose="02040503050406030204" pitchFamily="18" charset="0"/>
                            </a:rPr>
                            <m:t>𝑝</m:t>
                          </m:r>
                        </m:sub>
                      </m:sSub>
                      <m:r>
                        <a:rPr sz="3550" i="1">
                          <a:solidFill>
                            <a:srgbClr val="5E5E5E"/>
                          </a:solidFill>
                          <a:latin typeface="Cambria Math" panose="02040503050406030204" pitchFamily="18" charset="0"/>
                        </a:rPr>
                        <m:t>∈</m:t>
                      </m:r>
                      <m:sSup>
                        <m:sSupPr>
                          <m:ctrlPr>
                            <a:rPr sz="3550" i="1">
                              <a:solidFill>
                                <a:srgbClr val="5E5E5E"/>
                              </a:solidFill>
                              <a:latin typeface="Cambria Math" panose="02040503050406030204" pitchFamily="18" charset="0"/>
                            </a:rPr>
                          </m:ctrlPr>
                        </m:sSupPr>
                        <m:e>
                          <m:r>
                            <a:rPr sz="3550" i="1">
                              <a:solidFill>
                                <a:srgbClr val="5E5E5E"/>
                              </a:solidFill>
                              <a:latin typeface="Cambria Math" panose="02040503050406030204" pitchFamily="18" charset="0"/>
                            </a:rPr>
                            <m:t>ℝ</m:t>
                          </m:r>
                        </m:e>
                        <m:sup>
                          <m:r>
                            <a:rPr sz="3550" i="1">
                              <a:solidFill>
                                <a:srgbClr val="5E5E5E"/>
                              </a:solidFill>
                              <a:latin typeface="Cambria Math" panose="02040503050406030204" pitchFamily="18" charset="0"/>
                            </a:rPr>
                            <m:t>𝑁</m:t>
                          </m:r>
                          <m:r>
                            <a:rPr sz="3550" i="1">
                              <a:solidFill>
                                <a:srgbClr val="5E5E5E"/>
                              </a:solidFill>
                              <a:latin typeface="Cambria Math" panose="02040503050406030204" pitchFamily="18" charset="0"/>
                            </a:rPr>
                            <m:t>×(</m:t>
                          </m:r>
                          <m:sSup>
                            <m:sSupPr>
                              <m:ctrlPr>
                                <a:rPr sz="3550" i="1">
                                  <a:solidFill>
                                    <a:srgbClr val="5E5E5E"/>
                                  </a:solidFill>
                                  <a:latin typeface="Cambria Math" panose="02040503050406030204" pitchFamily="18" charset="0"/>
                                </a:rPr>
                              </m:ctrlPr>
                            </m:sSupPr>
                            <m:e>
                              <m:r>
                                <a:rPr sz="3550" i="1">
                                  <a:solidFill>
                                    <a:srgbClr val="5E5E5E"/>
                                  </a:solidFill>
                                  <a:latin typeface="Cambria Math" panose="02040503050406030204" pitchFamily="18" charset="0"/>
                                </a:rPr>
                                <m:t>𝑃</m:t>
                              </m:r>
                            </m:e>
                            <m:sup>
                              <m:r>
                                <a:rPr sz="3550" i="1">
                                  <a:solidFill>
                                    <a:srgbClr val="5E5E5E"/>
                                  </a:solidFill>
                                  <a:latin typeface="Cambria Math" panose="02040503050406030204" pitchFamily="18" charset="0"/>
                                </a:rPr>
                                <m:t>2</m:t>
                              </m:r>
                            </m:sup>
                          </m:sSup>
                          <m:r>
                            <a:rPr sz="3550" i="1">
                              <a:solidFill>
                                <a:srgbClr val="5E5E5E"/>
                              </a:solidFill>
                              <a:latin typeface="Cambria Math" panose="02040503050406030204" pitchFamily="18" charset="0"/>
                            </a:rPr>
                            <m:t>⋅</m:t>
                          </m:r>
                          <m:r>
                            <a:rPr sz="3550" i="1">
                              <a:solidFill>
                                <a:srgbClr val="5E5E5E"/>
                              </a:solidFill>
                              <a:latin typeface="Cambria Math" panose="02040503050406030204" pitchFamily="18" charset="0"/>
                            </a:rPr>
                            <m:t>𝐶</m:t>
                          </m:r>
                          <m:r>
                            <a:rPr sz="3550" i="1">
                              <a:solidFill>
                                <a:srgbClr val="5E5E5E"/>
                              </a:solidFill>
                              <a:latin typeface="Cambria Math" panose="02040503050406030204" pitchFamily="18" charset="0"/>
                            </a:rPr>
                            <m:t>)</m:t>
                          </m:r>
                        </m:sup>
                      </m:sSup>
                      <m:r>
                        <m:rPr>
                          <m:nor/>
                        </m:rPr>
                        <a:rPr sz="3550" i="1">
                          <a:solidFill>
                            <a:srgbClr val="5E5E5E"/>
                          </a:solidFill>
                          <a:latin typeface="Cambria Math" panose="02040503050406030204" pitchFamily="18" charset="0"/>
                        </a:rPr>
                        <m:t>: </m:t>
                      </m:r>
                      <m:r>
                        <m:rPr>
                          <m:nor/>
                        </m:rPr>
                        <a:rPr sz="3550" i="1">
                          <a:solidFill>
                            <a:srgbClr val="5E5E5E"/>
                          </a:solidFill>
                          <a:latin typeface="Cambria Math" panose="02040503050406030204" pitchFamily="18" charset="0"/>
                        </a:rPr>
                        <m:t>patch</m:t>
                      </m:r>
                    </m:oMath>
                  </m:oMathPara>
                </a14:m>
                <a:endParaRPr/>
              </a:p>
            </p:txBody>
          </p:sp>
        </mc:Choice>
        <mc:Fallback xmlns="">
          <p:sp>
            <p:nvSpPr>
              <p:cNvPr id="298" name="文本"/>
              <p:cNvSpPr txBox="1">
                <a:spLocks noRot="1" noChangeAspect="1" noMove="1" noResize="1" noEditPoints="1" noAdjustHandles="1" noChangeArrowheads="1" noChangeShapeType="1" noTextEdit="1"/>
              </p:cNvSpPr>
              <p:nvPr/>
            </p:nvSpPr>
            <p:spPr>
              <a:xfrm>
                <a:off x="8013724" y="6368304"/>
                <a:ext cx="4013127" cy="757255"/>
              </a:xfrm>
              <a:prstGeom prst="rect">
                <a:avLst/>
              </a:prstGeom>
              <a:blipFill>
                <a:blip r:embed="rId8"/>
                <a:stretch>
                  <a:fillRect l="-2584" r="-15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9" name="文本"/>
              <p:cNvSpPr txBox="1"/>
              <p:nvPr/>
            </p:nvSpPr>
            <p:spPr>
              <a:xfrm>
                <a:off x="15409843" y="6438928"/>
                <a:ext cx="2424161" cy="616007"/>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500">
                    <a:latin typeface="Times New Roman"/>
                    <a:ea typeface="Times New Roman"/>
                    <a:cs typeface="Times New Roman"/>
                    <a:sym typeface="Times New Roman"/>
                  </a:defRPr>
                </a:lvl1pPr>
              </a:lstStyle>
              <a:p>
                <a:pPr/>
                <a14:m>
                  <m:oMathPara xmlns:m="http://schemas.openxmlformats.org/officeDocument/2006/math">
                    <m:oMathParaPr>
                      <m:jc m:val="center"/>
                    </m:oMathParaPr>
                    <m:oMath xmlns:m="http://schemas.openxmlformats.org/officeDocument/2006/math">
                      <m:r>
                        <a:rPr sz="3550" i="1">
                          <a:solidFill>
                            <a:srgbClr val="5E5E5E"/>
                          </a:solidFill>
                          <a:latin typeface="Cambria Math" panose="02040503050406030204" pitchFamily="18" charset="0"/>
                        </a:rPr>
                        <m:t>𝐶</m:t>
                      </m:r>
                      <m:r>
                        <m:rPr>
                          <m:nor/>
                        </m:rPr>
                        <a:rPr sz="3550" i="1">
                          <a:solidFill>
                            <a:srgbClr val="5E5E5E"/>
                          </a:solidFill>
                          <a:latin typeface="Cambria Math" panose="02040503050406030204" pitchFamily="18" charset="0"/>
                        </a:rPr>
                        <m:t>: </m:t>
                      </m:r>
                      <m:r>
                        <m:rPr>
                          <m:nor/>
                        </m:rPr>
                        <a:rPr sz="3550" i="1">
                          <a:solidFill>
                            <a:srgbClr val="5E5E5E"/>
                          </a:solidFill>
                          <a:latin typeface="Cambria Math" panose="02040503050406030204" pitchFamily="18" charset="0"/>
                        </a:rPr>
                        <m:t>Channels</m:t>
                      </m:r>
                    </m:oMath>
                  </m:oMathPara>
                </a14:m>
                <a:endParaRPr/>
              </a:p>
            </p:txBody>
          </p:sp>
        </mc:Choice>
        <mc:Fallback xmlns="">
          <p:sp>
            <p:nvSpPr>
              <p:cNvPr id="299" name="文本"/>
              <p:cNvSpPr txBox="1">
                <a:spLocks noRot="1" noChangeAspect="1" noMove="1" noResize="1" noEditPoints="1" noAdjustHandles="1" noChangeArrowheads="1" noChangeShapeType="1" noTextEdit="1"/>
              </p:cNvSpPr>
              <p:nvPr/>
            </p:nvSpPr>
            <p:spPr>
              <a:xfrm>
                <a:off x="15409843" y="6438928"/>
                <a:ext cx="2424161" cy="616007"/>
              </a:xfrm>
              <a:prstGeom prst="rect">
                <a:avLst/>
              </a:prstGeom>
              <a:blipFill>
                <a:blip r:embed="rId9"/>
                <a:stretch>
                  <a:fillRect/>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p:graphicFrame>
        <p:nvGraphicFramePr>
          <p:cNvPr id="300" name="表格"/>
          <p:cNvGraphicFramePr/>
          <p:nvPr/>
        </p:nvGraphicFramePr>
        <p:xfrm>
          <a:off x="9559279" y="8999252"/>
          <a:ext cx="6438092" cy="589280"/>
        </p:xfrm>
        <a:graphic>
          <a:graphicData uri="http://schemas.openxmlformats.org/drawingml/2006/table">
            <a:tbl>
              <a:tblPr>
                <a:tableStyleId>{4C3C2611-4C71-4FC5-86AE-919BDF0F9419}</a:tableStyleId>
              </a:tblPr>
              <a:tblGrid>
                <a:gridCol w="1609523">
                  <a:extLst>
                    <a:ext uri="{9D8B030D-6E8A-4147-A177-3AD203B41FA5}">
                      <a16:colId xmlns:a16="http://schemas.microsoft.com/office/drawing/2014/main" val="20000"/>
                    </a:ext>
                  </a:extLst>
                </a:gridCol>
                <a:gridCol w="1609523">
                  <a:extLst>
                    <a:ext uri="{9D8B030D-6E8A-4147-A177-3AD203B41FA5}">
                      <a16:colId xmlns:a16="http://schemas.microsoft.com/office/drawing/2014/main" val="20001"/>
                    </a:ext>
                  </a:extLst>
                </a:gridCol>
                <a:gridCol w="1609523">
                  <a:extLst>
                    <a:ext uri="{9D8B030D-6E8A-4147-A177-3AD203B41FA5}">
                      <a16:colId xmlns:a16="http://schemas.microsoft.com/office/drawing/2014/main" val="20002"/>
                    </a:ext>
                  </a:extLst>
                </a:gridCol>
                <a:gridCol w="1609523">
                  <a:extLst>
                    <a:ext uri="{9D8B030D-6E8A-4147-A177-3AD203B41FA5}">
                      <a16:colId xmlns:a16="http://schemas.microsoft.com/office/drawing/2014/main" val="20003"/>
                    </a:ext>
                  </a:extLst>
                </a:gridCol>
              </a:tblGrid>
              <a:tr h="585520">
                <a:tc>
                  <a:txBody>
                    <a:bodyPr/>
                    <a:lstStyle/>
                    <a:p>
                      <a:pPr defTabSz="914400"/>
                      <a:r>
                        <a:rPr sz="3200"/>
                        <a:t>221</a:t>
                      </a:r>
                    </a:p>
                  </a:txBody>
                  <a:tcPr marL="50800" marR="50800" marT="50800" marB="50800" anchor="ctr" horzOverflow="overflow"/>
                </a:tc>
                <a:tc>
                  <a:txBody>
                    <a:bodyPr/>
                    <a:lstStyle/>
                    <a:p>
                      <a:pPr defTabSz="914400"/>
                      <a:r>
                        <a:rPr sz="3200"/>
                        <a:t>….</a:t>
                      </a:r>
                    </a:p>
                  </a:txBody>
                  <a:tcPr marL="50800" marR="50800" marT="50800" marB="50800" anchor="ctr" horzOverflow="overflow"/>
                </a:tc>
                <a:tc>
                  <a:txBody>
                    <a:bodyPr/>
                    <a:lstStyle/>
                    <a:p>
                      <a:pPr defTabSz="914400"/>
                      <a:r>
                        <a:rPr sz="3200"/>
                        <a:t>….</a:t>
                      </a:r>
                    </a:p>
                  </a:txBody>
                  <a:tcPr marL="50800" marR="50800" marT="50800" marB="50800" anchor="ctr" horzOverflow="overflow"/>
                </a:tc>
                <a:tc>
                  <a:txBody>
                    <a:bodyPr/>
                    <a:lstStyle/>
                    <a:p>
                      <a:pPr defTabSz="914400"/>
                      <a:r>
                        <a:rPr sz="3200"/>
                        <a:t>66</a:t>
                      </a:r>
                    </a:p>
                  </a:txBody>
                  <a:tcPr marL="50800" marR="50800" marT="50800" marB="50800" anchor="ctr" horzOverflow="overflow"/>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301" name="方程"/>
              <p:cNvSpPr txBox="1"/>
              <p:nvPr/>
            </p:nvSpPr>
            <p:spPr>
              <a:xfrm>
                <a:off x="12606973" y="8323067"/>
                <a:ext cx="342704" cy="37184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𝑝</m:t>
                          </m:r>
                        </m:sub>
                      </m:sSub>
                    </m:oMath>
                  </m:oMathPara>
                </a14:m>
                <a:endParaRPr sz="3500">
                  <a:solidFill>
                    <a:srgbClr val="5E5E5E"/>
                  </a:solidFill>
                </a:endParaRPr>
              </a:p>
            </p:txBody>
          </p:sp>
        </mc:Choice>
        <mc:Fallback xmlns="">
          <p:sp>
            <p:nvSpPr>
              <p:cNvPr id="301" name="方程"/>
              <p:cNvSpPr txBox="1">
                <a:spLocks noRot="1" noChangeAspect="1" noMove="1" noResize="1" noEditPoints="1" noAdjustHandles="1" noChangeArrowheads="1" noChangeShapeType="1" noTextEdit="1"/>
              </p:cNvSpPr>
              <p:nvPr/>
            </p:nvSpPr>
            <p:spPr>
              <a:xfrm>
                <a:off x="12606973" y="8323067"/>
                <a:ext cx="342704" cy="371847"/>
              </a:xfrm>
              <a:prstGeom prst="rect">
                <a:avLst/>
              </a:prstGeom>
              <a:blipFill>
                <a:blip r:embed="rId10"/>
                <a:stretch>
                  <a:fillRect r="-23214" b="-57377"/>
                </a:stretch>
              </a:blipFill>
              <a:ln w="12700">
                <a:miter lim="400000"/>
              </a:ln>
            </p:spPr>
            <p:txBody>
              <a:bodyPr/>
              <a:lstStyle/>
              <a:p>
                <a:r>
                  <a:rPr lang="zh-CN" altLang="en-US">
                    <a:noFill/>
                  </a:rPr>
                  <a:t> </a:t>
                </a:r>
              </a:p>
            </p:txBody>
          </p:sp>
        </mc:Fallback>
      </mc:AlternateContent>
      <p:sp>
        <p:nvSpPr>
          <p:cNvPr id="302" name="768"/>
          <p:cNvSpPr txBox="1"/>
          <p:nvPr/>
        </p:nvSpPr>
        <p:spPr>
          <a:xfrm>
            <a:off x="12249443" y="9620304"/>
            <a:ext cx="855727"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768</a:t>
            </a:r>
          </a:p>
        </p:txBody>
      </p:sp>
      <p:sp>
        <p:nvSpPr>
          <p:cNvPr id="303" name="箭头"/>
          <p:cNvSpPr/>
          <p:nvPr/>
        </p:nvSpPr>
        <p:spPr>
          <a:xfrm>
            <a:off x="7185036" y="8873733"/>
            <a:ext cx="1284725" cy="805759"/>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04" name="分割"/>
          <p:cNvSpPr txBox="1"/>
          <p:nvPr/>
        </p:nvSpPr>
        <p:spPr>
          <a:xfrm>
            <a:off x="7187141" y="3311565"/>
            <a:ext cx="100330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分割</a:t>
            </a:r>
          </a:p>
        </p:txBody>
      </p:sp>
      <p:sp>
        <p:nvSpPr>
          <p:cNvPr id="305" name="分离"/>
          <p:cNvSpPr txBox="1"/>
          <p:nvPr/>
        </p:nvSpPr>
        <p:spPr>
          <a:xfrm>
            <a:off x="11850133" y="3311565"/>
            <a:ext cx="100330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分离</a:t>
            </a:r>
          </a:p>
        </p:txBody>
      </p:sp>
      <p:sp>
        <p:nvSpPr>
          <p:cNvPr id="306" name="展平拼接"/>
          <p:cNvSpPr txBox="1"/>
          <p:nvPr/>
        </p:nvSpPr>
        <p:spPr>
          <a:xfrm>
            <a:off x="6881248" y="7970501"/>
            <a:ext cx="189230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展平拼接</a:t>
            </a:r>
          </a:p>
        </p:txBody>
      </p:sp>
      <mc:AlternateContent xmlns:mc="http://schemas.openxmlformats.org/markup-compatibility/2006" xmlns:a14="http://schemas.microsoft.com/office/drawing/2010/main">
        <mc:Choice Requires="a14">
          <p:sp>
            <p:nvSpPr>
              <p:cNvPr id="307" name="以文章使用的 ImageNet 数据集为例，图像尺寸为  ，Patch Size 为  ，则序列长度为  ，是 Transformer 可以接受的合理的序列长度"/>
              <p:cNvSpPr txBox="1">
                <a:spLocks noGrp="1"/>
              </p:cNvSpPr>
              <p:nvPr>
                <p:ph type="body" sz="half" idx="1"/>
              </p:nvPr>
            </p:nvSpPr>
            <p:spPr>
              <a:xfrm>
                <a:off x="1868245" y="9683804"/>
                <a:ext cx="21618122" cy="3311263"/>
              </a:xfrm>
              <a:prstGeom prst="rect">
                <a:avLst/>
              </a:prstGeom>
            </p:spPr>
            <p:txBody>
              <a:bodyPr anchor="ctr"/>
              <a:lstStyle/>
              <a:p>
                <a:pPr marL="0" lvl="2" indent="914400">
                  <a:lnSpc>
                    <a:spcPts val="5800"/>
                  </a:lnSpc>
                  <a:buSzTx/>
                  <a:buNone/>
                  <a:defRPr sz="3500">
                    <a:latin typeface="Times New Roman"/>
                    <a:ea typeface="Times New Roman"/>
                    <a:cs typeface="Times New Roman"/>
                    <a:sym typeface="Times New Roman"/>
                  </a:defRPr>
                </a:pPr>
                <a:r>
                  <a:t>以文章使用的 ImageNet 数据集为例，图像尺寸为 </a:t>
                </a:r>
                <a14:m>
                  <m:oMath xmlns:m="http://schemas.openxmlformats.org/officeDocument/2006/math">
                    <m:r>
                      <a:rPr sz="3700" i="1">
                        <a:solidFill>
                          <a:srgbClr val="000000"/>
                        </a:solidFill>
                        <a:latin typeface="Cambria Math" panose="02040503050406030204" pitchFamily="18" charset="0"/>
                      </a:rPr>
                      <m:t>224×224</m:t>
                    </m:r>
                  </m:oMath>
                </a14:m>
                <a:r>
                  <a:t>，Patch Size 为 </a:t>
                </a:r>
                <a14:m>
                  <m:oMath xmlns:m="http://schemas.openxmlformats.org/officeDocument/2006/math">
                    <m:r>
                      <a:rPr sz="3800" i="1">
                        <a:solidFill>
                          <a:srgbClr val="000000"/>
                        </a:solidFill>
                        <a:latin typeface="Cambria Math" panose="02040503050406030204" pitchFamily="18" charset="0"/>
                      </a:rPr>
                      <m:t>16×16</m:t>
                    </m:r>
                  </m:oMath>
                </a14:m>
                <a:r>
                  <a:t>，则序列长度为 </a:t>
                </a:r>
                <a14:m>
                  <m:oMath xmlns:m="http://schemas.openxmlformats.org/officeDocument/2006/math">
                    <m:f>
                      <m:fPr>
                        <m:ctrlPr>
                          <a:rPr sz="3650" i="1">
                            <a:solidFill>
                              <a:srgbClr val="000000"/>
                            </a:solidFill>
                            <a:latin typeface="Cambria Math" panose="02040503050406030204" pitchFamily="18" charset="0"/>
                          </a:rPr>
                        </m:ctrlPr>
                      </m:fPr>
                      <m:num>
                        <m:r>
                          <a:rPr sz="3650" i="1">
                            <a:solidFill>
                              <a:srgbClr val="000000"/>
                            </a:solidFill>
                            <a:latin typeface="Cambria Math" panose="02040503050406030204" pitchFamily="18" charset="0"/>
                          </a:rPr>
                          <m:t>224</m:t>
                        </m:r>
                      </m:num>
                      <m:den>
                        <m:r>
                          <a:rPr sz="3650" i="1">
                            <a:solidFill>
                              <a:srgbClr val="000000"/>
                            </a:solidFill>
                            <a:latin typeface="Cambria Math" panose="02040503050406030204" pitchFamily="18" charset="0"/>
                          </a:rPr>
                          <m:t>16</m:t>
                        </m:r>
                      </m:den>
                    </m:f>
                    <m:r>
                      <a:rPr sz="3650" i="1">
                        <a:solidFill>
                          <a:srgbClr val="000000"/>
                        </a:solidFill>
                        <a:latin typeface="Cambria Math" panose="02040503050406030204" pitchFamily="18" charset="0"/>
                      </a:rPr>
                      <m:t>×</m:t>
                    </m:r>
                    <m:f>
                      <m:fPr>
                        <m:ctrlPr>
                          <a:rPr sz="3650" i="1">
                            <a:solidFill>
                              <a:srgbClr val="000000"/>
                            </a:solidFill>
                            <a:latin typeface="Cambria Math" panose="02040503050406030204" pitchFamily="18" charset="0"/>
                          </a:rPr>
                        </m:ctrlPr>
                      </m:fPr>
                      <m:num>
                        <m:r>
                          <a:rPr sz="3650" i="1">
                            <a:solidFill>
                              <a:srgbClr val="000000"/>
                            </a:solidFill>
                            <a:latin typeface="Cambria Math" panose="02040503050406030204" pitchFamily="18" charset="0"/>
                          </a:rPr>
                          <m:t>224</m:t>
                        </m:r>
                      </m:num>
                      <m:den>
                        <m:r>
                          <a:rPr sz="3650" i="1">
                            <a:solidFill>
                              <a:srgbClr val="000000"/>
                            </a:solidFill>
                            <a:latin typeface="Cambria Math" panose="02040503050406030204" pitchFamily="18" charset="0"/>
                          </a:rPr>
                          <m:t>16</m:t>
                        </m:r>
                      </m:den>
                    </m:f>
                    <m:r>
                      <a:rPr sz="3650" i="1">
                        <a:solidFill>
                          <a:srgbClr val="000000"/>
                        </a:solidFill>
                        <a:latin typeface="Cambria Math" panose="02040503050406030204" pitchFamily="18" charset="0"/>
                      </a:rPr>
                      <m:t>=196</m:t>
                    </m:r>
                  </m:oMath>
                </a14:m>
                <a:r>
                  <a:t>，是 Transformer 可以接受的合理的序列长度</a:t>
                </a:r>
              </a:p>
            </p:txBody>
          </p:sp>
        </mc:Choice>
        <mc:Fallback xmlns="">
          <p:sp>
            <p:nvSpPr>
              <p:cNvPr id="307" name="以文章使用的 ImageNet 数据集为例，图像尺寸为  ，Patch Size 为  ，则序列长度为  ，是 Transformer 可以接受的合理的序列长度"/>
              <p:cNvSpPr txBox="1">
                <a:spLocks noGrp="1" noRot="1" noChangeAspect="1" noMove="1" noResize="1" noEditPoints="1" noAdjustHandles="1" noChangeArrowheads="1" noChangeShapeType="1" noTextEdit="1"/>
              </p:cNvSpPr>
              <p:nvPr>
                <p:ph type="body" sz="half" idx="1"/>
              </p:nvPr>
            </p:nvSpPr>
            <p:spPr>
              <a:xfrm>
                <a:off x="1868245" y="9683804"/>
                <a:ext cx="21618122" cy="3311263"/>
              </a:xfrm>
              <a:prstGeom prst="rect">
                <a:avLst/>
              </a:prstGeom>
              <a:blipFill>
                <a:blip r:embed="rId11"/>
                <a:stretch>
                  <a:fillRect/>
                </a:stretch>
              </a:blipFill>
            </p:spPr>
            <p:txBody>
              <a:bodyPr/>
              <a:lstStyle/>
              <a:p>
                <a:r>
                  <a:rPr lang="zh-CN" altLang="en-US">
                    <a:noFill/>
                  </a:rPr>
                  <a:t> </a:t>
                </a:r>
              </a:p>
            </p:txBody>
          </p:sp>
        </mc:Fallback>
      </mc:AlternateContent>
      <p:sp>
        <p:nvSpPr>
          <p:cNvPr id="22" name="1">
            <a:extLst>
              <a:ext uri="{FF2B5EF4-FFF2-40B4-BE49-F238E27FC236}">
                <a16:creationId xmlns:a16="http://schemas.microsoft.com/office/drawing/2014/main" id="{F7CE3505-BDD8-476F-B97F-4340B1B91B6A}"/>
              </a:ext>
            </a:extLst>
          </p:cNvPr>
          <p:cNvSpPr txBox="1">
            <a:spLocks/>
          </p:cNvSpPr>
          <p:nvPr/>
        </p:nvSpPr>
        <p:spPr>
          <a:xfrm>
            <a:off x="11877975" y="12737454"/>
            <a:ext cx="615554"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r>
              <a:rPr lang="en-US" sz="4000" dirty="0">
                <a:latin typeface="Times New Roman" panose="02020603050405020304" pitchFamily="18" charset="0"/>
                <a:cs typeface="Times New Roman" panose="02020603050405020304" pitchFamily="18" charset="0"/>
              </a:rPr>
              <a:t>11</a:t>
            </a: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Position Embedding"/>
          <p:cNvSpPr txBox="1">
            <a:spLocks noGrp="1"/>
          </p:cNvSpPr>
          <p:nvPr>
            <p:ph type="title"/>
          </p:nvPr>
        </p:nvSpPr>
        <p:spPr>
          <a:prstGeom prst="rect">
            <a:avLst/>
          </a:prstGeom>
        </p:spPr>
        <p:txBody>
          <a:bodyPr/>
          <a:lstStyle>
            <a:lvl1pPr>
              <a:defRPr>
                <a:latin typeface="Times New Roman"/>
                <a:ea typeface="Times New Roman"/>
                <a:cs typeface="Times New Roman"/>
                <a:sym typeface="Times New Roman"/>
              </a:defRPr>
            </a:lvl1pPr>
          </a:lstStyle>
          <a:p>
            <a:r>
              <a:t>Position Embedding</a:t>
            </a:r>
          </a:p>
        </p:txBody>
      </p:sp>
      <p:sp>
        <p:nvSpPr>
          <p:cNvPr id="311" name="Position Embedding 在 ViT 中代表各 Patch 在原始图像中的二维位置信息…"/>
          <p:cNvSpPr txBox="1">
            <a:spLocks noGrp="1"/>
          </p:cNvSpPr>
          <p:nvPr>
            <p:ph type="body" sz="half" idx="1"/>
          </p:nvPr>
        </p:nvSpPr>
        <p:spPr>
          <a:xfrm>
            <a:off x="13321038" y="2999386"/>
            <a:ext cx="9214072" cy="9522014"/>
          </a:xfrm>
          <a:prstGeom prst="rect">
            <a:avLst/>
          </a:prstGeom>
        </p:spPr>
        <p:txBody>
          <a:bodyPr anchor="ctr"/>
          <a:lstStyle/>
          <a:p>
            <a:pPr>
              <a:lnSpc>
                <a:spcPts val="7900"/>
              </a:lnSpc>
              <a:defRPr>
                <a:latin typeface="Times New Roman"/>
                <a:ea typeface="Times New Roman"/>
                <a:cs typeface="Times New Roman"/>
                <a:sym typeface="Times New Roman"/>
              </a:defRPr>
            </a:pPr>
            <a:r>
              <a:t>Position Embedding 在 ViT 中代表各 Patch 在原始图像中的二维位置信息</a:t>
            </a:r>
          </a:p>
          <a:p>
            <a:pPr>
              <a:lnSpc>
                <a:spcPts val="7900"/>
              </a:lnSpc>
              <a:defRPr>
                <a:latin typeface="Times New Roman"/>
                <a:ea typeface="Times New Roman"/>
                <a:cs typeface="Times New Roman"/>
                <a:sym typeface="Times New Roman"/>
              </a:defRPr>
            </a:pPr>
            <a:r>
              <a:t>序列间的自注意力计算是并行的，与顺序无关。但 Patches 是有顺序的</a:t>
            </a:r>
          </a:p>
        </p:txBody>
      </p:sp>
      <p:graphicFrame>
        <p:nvGraphicFramePr>
          <p:cNvPr id="312" name="表格"/>
          <p:cNvGraphicFramePr/>
          <p:nvPr/>
        </p:nvGraphicFramePr>
        <p:xfrm>
          <a:off x="3205827" y="4983626"/>
          <a:ext cx="6333595" cy="3946315"/>
        </p:xfrm>
        <a:graphic>
          <a:graphicData uri="http://schemas.openxmlformats.org/drawingml/2006/table">
            <a:tbl>
              <a:tblPr>
                <a:tableStyleId>{4C3C2611-4C71-4FC5-86AE-919BDF0F9419}</a:tableStyleId>
              </a:tblPr>
              <a:tblGrid>
                <a:gridCol w="1266719">
                  <a:extLst>
                    <a:ext uri="{9D8B030D-6E8A-4147-A177-3AD203B41FA5}">
                      <a16:colId xmlns:a16="http://schemas.microsoft.com/office/drawing/2014/main" val="20000"/>
                    </a:ext>
                  </a:extLst>
                </a:gridCol>
                <a:gridCol w="1266719">
                  <a:extLst>
                    <a:ext uri="{9D8B030D-6E8A-4147-A177-3AD203B41FA5}">
                      <a16:colId xmlns:a16="http://schemas.microsoft.com/office/drawing/2014/main" val="20001"/>
                    </a:ext>
                  </a:extLst>
                </a:gridCol>
                <a:gridCol w="1266719">
                  <a:extLst>
                    <a:ext uri="{9D8B030D-6E8A-4147-A177-3AD203B41FA5}">
                      <a16:colId xmlns:a16="http://schemas.microsoft.com/office/drawing/2014/main" val="20002"/>
                    </a:ext>
                  </a:extLst>
                </a:gridCol>
                <a:gridCol w="1266719">
                  <a:extLst>
                    <a:ext uri="{9D8B030D-6E8A-4147-A177-3AD203B41FA5}">
                      <a16:colId xmlns:a16="http://schemas.microsoft.com/office/drawing/2014/main" val="20003"/>
                    </a:ext>
                  </a:extLst>
                </a:gridCol>
                <a:gridCol w="1266719">
                  <a:extLst>
                    <a:ext uri="{9D8B030D-6E8A-4147-A177-3AD203B41FA5}">
                      <a16:colId xmlns:a16="http://schemas.microsoft.com/office/drawing/2014/main" val="20004"/>
                    </a:ext>
                  </a:extLst>
                </a:gridCol>
              </a:tblGrid>
              <a:tr h="789263">
                <a:tc>
                  <a:txBody>
                    <a:bodyPr/>
                    <a:lstStyle/>
                    <a:p>
                      <a:pPr defTabSz="914400"/>
                      <a:r>
                        <a:rPr sz="3200"/>
                        <a:t>0</a:t>
                      </a:r>
                    </a:p>
                  </a:txBody>
                  <a:tcPr marL="50800" marR="50800" marT="50800" marB="50800" anchor="ctr" horzOverflow="overflow">
                    <a:solidFill>
                      <a:srgbClr val="FFFFFF"/>
                    </a:solidFill>
                  </a:tcPr>
                </a:tc>
                <a:tc>
                  <a:txBody>
                    <a:bodyPr/>
                    <a:lstStyle/>
                    <a:p>
                      <a:pPr defTabSz="914400"/>
                      <a:r>
                        <a:rPr sz="3200"/>
                        <a:t>0</a:t>
                      </a:r>
                    </a:p>
                  </a:txBody>
                  <a:tcPr marL="50800" marR="50800" marT="50800" marB="50800" anchor="ctr" horzOverflow="overflow">
                    <a:solidFill>
                      <a:srgbClr val="FFFFFF"/>
                    </a:solidFill>
                  </a:tcPr>
                </a:tc>
                <a:tc>
                  <a:txBody>
                    <a:bodyPr/>
                    <a:lstStyle/>
                    <a:p>
                      <a:pPr defTabSz="914400"/>
                      <a:r>
                        <a:rPr sz="3200"/>
                        <a:t>0</a:t>
                      </a:r>
                    </a:p>
                  </a:txBody>
                  <a:tcPr marL="50800" marR="50800" marT="50800" marB="50800" anchor="ctr" horzOverflow="overflow">
                    <a:solidFill>
                      <a:srgbClr val="FFFFFF"/>
                    </a:solidFill>
                  </a:tcPr>
                </a:tc>
                <a:tc>
                  <a:txBody>
                    <a:bodyPr/>
                    <a:lstStyle/>
                    <a:p>
                      <a:pPr defTabSz="914400"/>
                      <a:r>
                        <a:rPr sz="3200"/>
                        <a:t>0</a:t>
                      </a:r>
                    </a:p>
                  </a:txBody>
                  <a:tcPr marL="50800" marR="50800" marT="50800" marB="50800" anchor="ctr" horzOverflow="overflow">
                    <a:solidFill>
                      <a:srgbClr val="FFFFFF"/>
                    </a:solidFill>
                  </a:tcPr>
                </a:tc>
                <a:tc>
                  <a:txBody>
                    <a:bodyPr/>
                    <a:lstStyle/>
                    <a:p>
                      <a:pPr defTabSz="914400"/>
                      <a:r>
                        <a:rPr sz="3200"/>
                        <a:t>0</a:t>
                      </a: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r h="789263">
                <a:tc>
                  <a:txBody>
                    <a:bodyPr/>
                    <a:lstStyle/>
                    <a:p>
                      <a:pPr defTabSz="914400"/>
                      <a:r>
                        <a:rPr sz="3200"/>
                        <a:t>…</a:t>
                      </a:r>
                    </a:p>
                  </a:txBody>
                  <a:tcPr marL="50800" marR="50800" marT="50800" marB="50800" anchor="ctr" horzOverflow="overflow">
                    <a:solidFill>
                      <a:srgbClr val="FFFFFF"/>
                    </a:solidFill>
                  </a:tcPr>
                </a:tc>
                <a:tc>
                  <a:txBody>
                    <a:bodyPr/>
                    <a:lstStyle/>
                    <a:p>
                      <a:pPr defTabSz="914400"/>
                      <a:r>
                        <a:rPr sz="3200"/>
                        <a:t>…</a:t>
                      </a:r>
                    </a:p>
                  </a:txBody>
                  <a:tcPr marL="50800" marR="50800" marT="50800" marB="50800" anchor="ctr" horzOverflow="overflow">
                    <a:solidFill>
                      <a:srgbClr val="FFFFFF"/>
                    </a:solidFill>
                  </a:tcPr>
                </a:tc>
                <a:tc>
                  <a:txBody>
                    <a:bodyPr/>
                    <a:lstStyle/>
                    <a:p>
                      <a:pPr defTabSz="914400"/>
                      <a:r>
                        <a:rPr sz="3200"/>
                        <a:t>…</a:t>
                      </a:r>
                    </a:p>
                  </a:txBody>
                  <a:tcPr marL="50800" marR="50800" marT="50800" marB="50800" anchor="ctr" horzOverflow="overflow">
                    <a:solidFill>
                      <a:srgbClr val="FFFFFF"/>
                    </a:solidFill>
                  </a:tcPr>
                </a:tc>
                <a:tc>
                  <a:txBody>
                    <a:bodyPr/>
                    <a:lstStyle/>
                    <a:p>
                      <a:pPr defTabSz="914400"/>
                      <a:r>
                        <a:rPr sz="3200"/>
                        <a:t>…</a:t>
                      </a:r>
                    </a:p>
                  </a:txBody>
                  <a:tcPr marL="50800" marR="50800" marT="50800" marB="50800" anchor="ctr" horzOverflow="overflow">
                    <a:solidFill>
                      <a:srgbClr val="FFFFFF"/>
                    </a:solidFill>
                  </a:tcPr>
                </a:tc>
                <a:tc>
                  <a:txBody>
                    <a:bodyPr/>
                    <a:lstStyle/>
                    <a:p>
                      <a:pPr defTabSz="914400"/>
                      <a:r>
                        <a:rPr sz="3200"/>
                        <a:t>…</a:t>
                      </a:r>
                    </a:p>
                  </a:txBody>
                  <a:tcPr marL="50800" marR="50800" marT="50800" marB="50800" anchor="ctr" horzOverflow="overflow">
                    <a:solidFill>
                      <a:srgbClr val="FFFFFF"/>
                    </a:solidFill>
                  </a:tcPr>
                </a:tc>
                <a:extLst>
                  <a:ext uri="{0D108BD9-81ED-4DB2-BD59-A6C34878D82A}">
                    <a16:rowId xmlns:a16="http://schemas.microsoft.com/office/drawing/2014/main" val="10001"/>
                  </a:ext>
                </a:extLst>
              </a:tr>
              <a:tr h="789263">
                <a:tc>
                  <a:txBody>
                    <a:bodyPr/>
                    <a:lstStyle/>
                    <a:p>
                      <a:pPr defTabSz="914400"/>
                      <a:r>
                        <a:rPr sz="3200"/>
                        <a:t>…</a:t>
                      </a:r>
                    </a:p>
                  </a:txBody>
                  <a:tcPr marL="50800" marR="50800" marT="50800" marB="50800" anchor="ctr" horzOverflow="overflow">
                    <a:solidFill>
                      <a:srgbClr val="FFFFFF"/>
                    </a:solidFill>
                  </a:tcPr>
                </a:tc>
                <a:tc>
                  <a:txBody>
                    <a:bodyPr/>
                    <a:lstStyle/>
                    <a:p>
                      <a:pPr defTabSz="914400"/>
                      <a:r>
                        <a:rPr sz="3200"/>
                        <a:t>…</a:t>
                      </a:r>
                    </a:p>
                  </a:txBody>
                  <a:tcPr marL="50800" marR="50800" marT="50800" marB="50800" anchor="ctr" horzOverflow="overflow">
                    <a:solidFill>
                      <a:srgbClr val="FFFFFF"/>
                    </a:solidFill>
                  </a:tcPr>
                </a:tc>
                <a:tc>
                  <a:txBody>
                    <a:bodyPr/>
                    <a:lstStyle/>
                    <a:p>
                      <a:pPr defTabSz="914400"/>
                      <a:r>
                        <a:rPr sz="3200"/>
                        <a:t>…</a:t>
                      </a:r>
                    </a:p>
                  </a:txBody>
                  <a:tcPr marL="50800" marR="50800" marT="50800" marB="50800" anchor="ctr" horzOverflow="overflow">
                    <a:solidFill>
                      <a:srgbClr val="FFFFFF"/>
                    </a:solidFill>
                  </a:tcPr>
                </a:tc>
                <a:tc>
                  <a:txBody>
                    <a:bodyPr/>
                    <a:lstStyle/>
                    <a:p>
                      <a:pPr defTabSz="914400"/>
                      <a:r>
                        <a:rPr sz="3200"/>
                        <a:t>…</a:t>
                      </a:r>
                    </a:p>
                  </a:txBody>
                  <a:tcPr marL="50800" marR="50800" marT="50800" marB="50800" anchor="ctr" horzOverflow="overflow">
                    <a:solidFill>
                      <a:srgbClr val="FFFFFF"/>
                    </a:solidFill>
                  </a:tcPr>
                </a:tc>
                <a:tc>
                  <a:txBody>
                    <a:bodyPr/>
                    <a:lstStyle/>
                    <a:p>
                      <a:pPr defTabSz="914400"/>
                      <a:r>
                        <a:rPr sz="3200"/>
                        <a:t>…</a:t>
                      </a:r>
                    </a:p>
                  </a:txBody>
                  <a:tcPr marL="50800" marR="50800" marT="50800" marB="50800" anchor="ctr" horzOverflow="overflow">
                    <a:solidFill>
                      <a:srgbClr val="FFFFFF"/>
                    </a:solidFill>
                  </a:tcPr>
                </a:tc>
                <a:extLst>
                  <a:ext uri="{0D108BD9-81ED-4DB2-BD59-A6C34878D82A}">
                    <a16:rowId xmlns:a16="http://schemas.microsoft.com/office/drawing/2014/main" val="10002"/>
                  </a:ext>
                </a:extLst>
              </a:tr>
              <a:tr h="789263">
                <a:tc>
                  <a:txBody>
                    <a:bodyPr/>
                    <a:lstStyle/>
                    <a:p>
                      <a:pPr defTabSz="914400"/>
                      <a:r>
                        <a:rPr sz="3200"/>
                        <a:t>…</a:t>
                      </a:r>
                    </a:p>
                  </a:txBody>
                  <a:tcPr marL="50800" marR="50800" marT="50800" marB="50800" anchor="ctr" horzOverflow="overflow">
                    <a:solidFill>
                      <a:srgbClr val="FFFFFF"/>
                    </a:solidFill>
                  </a:tcPr>
                </a:tc>
                <a:tc>
                  <a:txBody>
                    <a:bodyPr/>
                    <a:lstStyle/>
                    <a:p>
                      <a:pPr defTabSz="914400"/>
                      <a:r>
                        <a:rPr sz="3200"/>
                        <a:t>…</a:t>
                      </a:r>
                    </a:p>
                  </a:txBody>
                  <a:tcPr marL="50800" marR="50800" marT="50800" marB="50800" anchor="ctr" horzOverflow="overflow">
                    <a:solidFill>
                      <a:srgbClr val="FFFFFF"/>
                    </a:solidFill>
                  </a:tcPr>
                </a:tc>
                <a:tc>
                  <a:txBody>
                    <a:bodyPr/>
                    <a:lstStyle/>
                    <a:p>
                      <a:pPr defTabSz="914400"/>
                      <a:r>
                        <a:rPr sz="3200"/>
                        <a:t>…</a:t>
                      </a:r>
                    </a:p>
                  </a:txBody>
                  <a:tcPr marL="50800" marR="50800" marT="50800" marB="50800" anchor="ctr" horzOverflow="overflow">
                    <a:solidFill>
                      <a:srgbClr val="FFFFFF"/>
                    </a:solidFill>
                  </a:tcPr>
                </a:tc>
                <a:tc>
                  <a:txBody>
                    <a:bodyPr/>
                    <a:lstStyle/>
                    <a:p>
                      <a:pPr defTabSz="914400"/>
                      <a:r>
                        <a:rPr sz="3200"/>
                        <a:t>…</a:t>
                      </a:r>
                    </a:p>
                  </a:txBody>
                  <a:tcPr marL="50800" marR="50800" marT="50800" marB="50800" anchor="ctr" horzOverflow="overflow">
                    <a:solidFill>
                      <a:srgbClr val="FFFFFF"/>
                    </a:solidFill>
                  </a:tcPr>
                </a:tc>
                <a:tc>
                  <a:txBody>
                    <a:bodyPr/>
                    <a:lstStyle/>
                    <a:p>
                      <a:pPr defTabSz="914400"/>
                      <a:r>
                        <a:rPr sz="3200"/>
                        <a:t>…</a:t>
                      </a:r>
                    </a:p>
                  </a:txBody>
                  <a:tcPr marL="50800" marR="50800" marT="50800" marB="50800" anchor="ctr" horzOverflow="overflow">
                    <a:solidFill>
                      <a:srgbClr val="FFFFFF"/>
                    </a:solidFill>
                  </a:tcPr>
                </a:tc>
                <a:extLst>
                  <a:ext uri="{0D108BD9-81ED-4DB2-BD59-A6C34878D82A}">
                    <a16:rowId xmlns:a16="http://schemas.microsoft.com/office/drawing/2014/main" val="10003"/>
                  </a:ext>
                </a:extLst>
              </a:tr>
              <a:tr h="789263">
                <a:tc>
                  <a:txBody>
                    <a:bodyPr/>
                    <a:lstStyle/>
                    <a:p>
                      <a:pPr defTabSz="914400"/>
                      <a:r>
                        <a:rPr sz="3200"/>
                        <a:t>…</a:t>
                      </a:r>
                    </a:p>
                  </a:txBody>
                  <a:tcPr marL="50800" marR="50800" marT="50800" marB="50800" anchor="ctr" horzOverflow="overflow">
                    <a:solidFill>
                      <a:srgbClr val="FFFFFF"/>
                    </a:solidFill>
                  </a:tcPr>
                </a:tc>
                <a:tc>
                  <a:txBody>
                    <a:bodyPr/>
                    <a:lstStyle/>
                    <a:p>
                      <a:pPr defTabSz="914400"/>
                      <a:r>
                        <a:rPr sz="3200"/>
                        <a:t>…</a:t>
                      </a:r>
                    </a:p>
                  </a:txBody>
                  <a:tcPr marL="50800" marR="50800" marT="50800" marB="50800" anchor="ctr" horzOverflow="overflow">
                    <a:solidFill>
                      <a:srgbClr val="FFFFFF"/>
                    </a:solidFill>
                  </a:tcPr>
                </a:tc>
                <a:tc>
                  <a:txBody>
                    <a:bodyPr/>
                    <a:lstStyle/>
                    <a:p>
                      <a:pPr defTabSz="914400"/>
                      <a:r>
                        <a:rPr sz="3200"/>
                        <a:t>…</a:t>
                      </a:r>
                    </a:p>
                  </a:txBody>
                  <a:tcPr marL="50800" marR="50800" marT="50800" marB="50800" anchor="ctr" horzOverflow="overflow">
                    <a:solidFill>
                      <a:srgbClr val="FFFFFF"/>
                    </a:solidFill>
                  </a:tcPr>
                </a:tc>
                <a:tc>
                  <a:txBody>
                    <a:bodyPr/>
                    <a:lstStyle/>
                    <a:p>
                      <a:pPr defTabSz="914400"/>
                      <a:r>
                        <a:rPr sz="3200"/>
                        <a:t>…</a:t>
                      </a:r>
                    </a:p>
                  </a:txBody>
                  <a:tcPr marL="50800" marR="50800" marT="50800" marB="50800" anchor="ctr" horzOverflow="overflow">
                    <a:solidFill>
                      <a:srgbClr val="FFFFFF"/>
                    </a:solidFill>
                  </a:tcPr>
                </a:tc>
                <a:tc>
                  <a:txBody>
                    <a:bodyPr/>
                    <a:lstStyle/>
                    <a:p>
                      <a:pPr defTabSz="914400"/>
                      <a:r>
                        <a:rPr sz="3200"/>
                        <a:t>…</a:t>
                      </a:r>
                    </a:p>
                  </a:txBody>
                  <a:tcPr marL="50800" marR="50800" marT="50800" marB="50800" anchor="ctr" horzOverflow="overflow">
                    <a:solidFill>
                      <a:srgbClr val="FFFFFF"/>
                    </a:solidFill>
                  </a:tcPr>
                </a:tc>
                <a:extLst>
                  <a:ext uri="{0D108BD9-81ED-4DB2-BD59-A6C34878D82A}">
                    <a16:rowId xmlns:a16="http://schemas.microsoft.com/office/drawing/2014/main" val="10004"/>
                  </a:ext>
                </a:extLst>
              </a:tr>
            </a:tbl>
          </a:graphicData>
        </a:graphic>
      </p:graphicFrame>
      <p:sp>
        <p:nvSpPr>
          <p:cNvPr id="320" name="连接线"/>
          <p:cNvSpPr/>
          <p:nvPr/>
        </p:nvSpPr>
        <p:spPr>
          <a:xfrm>
            <a:off x="3216910" y="8916669"/>
            <a:ext cx="6311901" cy="6896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557"/>
                </a:lnTo>
              </a:path>
            </a:pathLst>
          </a:custGeom>
          <a:ln w="25400">
            <a:solidFill>
              <a:srgbClr val="000000"/>
            </a:solidFill>
            <a:miter lim="400000"/>
          </a:ln>
        </p:spPr>
        <p:txBody>
          <a:bodyPr/>
          <a:lstStyle/>
          <a:p>
            <a:endParaRPr/>
          </a:p>
        </p:txBody>
      </p:sp>
      <p:sp>
        <p:nvSpPr>
          <p:cNvPr id="314" name="线条"/>
          <p:cNvSpPr/>
          <p:nvPr/>
        </p:nvSpPr>
        <p:spPr>
          <a:xfrm flipH="1">
            <a:off x="3229844" y="9268345"/>
            <a:ext cx="2424161" cy="1"/>
          </a:xfrm>
          <a:prstGeom prst="line">
            <a:avLst/>
          </a:prstGeom>
          <a:ln w="25400">
            <a:solidFill>
              <a:srgbClr val="000000"/>
            </a:solidFill>
            <a:miter lim="400000"/>
            <a:tailEnd type="triangle"/>
          </a:ln>
        </p:spPr>
        <p:txBody>
          <a:bodyPr lIns="50800" tIns="50800" rIns="50800" bIns="50800" anchor="ctr"/>
          <a:lstStyle/>
          <a:p>
            <a:endParaRPr/>
          </a:p>
        </p:txBody>
      </p:sp>
      <p:sp>
        <p:nvSpPr>
          <p:cNvPr id="315" name="线条"/>
          <p:cNvSpPr/>
          <p:nvPr/>
        </p:nvSpPr>
        <p:spPr>
          <a:xfrm>
            <a:off x="6894179" y="9268345"/>
            <a:ext cx="2620037" cy="1"/>
          </a:xfrm>
          <a:prstGeom prst="line">
            <a:avLst/>
          </a:prstGeom>
          <a:ln w="25400">
            <a:solidFill>
              <a:srgbClr val="000000"/>
            </a:solidFill>
            <a:miter lim="400000"/>
            <a:tailEnd type="triangle"/>
          </a:ln>
        </p:spPr>
        <p:txBody>
          <a:bodyPr lIns="50800" tIns="50800" rIns="50800" bIns="50800" anchor="ctr"/>
          <a:lstStyle/>
          <a:p>
            <a:endParaRPr/>
          </a:p>
        </p:txBody>
      </p:sp>
      <p:sp>
        <p:nvSpPr>
          <p:cNvPr id="316" name="768"/>
          <p:cNvSpPr txBox="1"/>
          <p:nvPr/>
        </p:nvSpPr>
        <p:spPr>
          <a:xfrm>
            <a:off x="5846228" y="8963418"/>
            <a:ext cx="855727"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768</a:t>
            </a:r>
          </a:p>
        </p:txBody>
      </p:sp>
      <mc:AlternateContent xmlns:mc="http://schemas.openxmlformats.org/markup-compatibility/2006" xmlns:a14="http://schemas.microsoft.com/office/drawing/2010/main">
        <mc:Choice Requires="a14">
          <p:sp>
            <p:nvSpPr>
              <p:cNvPr id="317" name="文本"/>
              <p:cNvSpPr txBox="1"/>
              <p:nvPr/>
            </p:nvSpPr>
            <p:spPr>
              <a:xfrm>
                <a:off x="918546" y="6540458"/>
                <a:ext cx="2047997" cy="832657"/>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lvl1pPr>
                  <a:defRPr sz="3500"/>
                </a:lvl1pPr>
              </a:lstStyle>
              <a:p>
                <a:pPr/>
                <a14:m>
                  <m:oMathPara xmlns:m="http://schemas.openxmlformats.org/officeDocument/2006/math">
                    <m:oMathParaPr>
                      <m:jc m:val="center"/>
                    </m:oMathParaPr>
                    <m:oMath xmlns:m="http://schemas.openxmlformats.org/officeDocument/2006/math">
                      <m:sSub>
                        <m:sSubPr>
                          <m:ctrlPr>
                            <a:rPr sz="4200" i="1">
                              <a:solidFill>
                                <a:srgbClr val="5E5E5E"/>
                              </a:solidFill>
                              <a:latin typeface="Cambria Math" panose="02040503050406030204" pitchFamily="18" charset="0"/>
                            </a:rPr>
                          </m:ctrlPr>
                        </m:sSubPr>
                        <m:e>
                          <m:r>
                            <a:rPr sz="4200" i="1">
                              <a:solidFill>
                                <a:srgbClr val="5E5E5E"/>
                              </a:solidFill>
                              <a:latin typeface="Cambria Math" panose="02040503050406030204" pitchFamily="18" charset="0"/>
                            </a:rPr>
                            <m:t>𝑝</m:t>
                          </m:r>
                        </m:e>
                        <m:sub>
                          <m:r>
                            <a:rPr sz="4200" i="1">
                              <a:solidFill>
                                <a:srgbClr val="5E5E5E"/>
                              </a:solidFill>
                              <a:latin typeface="Cambria Math" panose="02040503050406030204" pitchFamily="18" charset="0"/>
                            </a:rPr>
                            <m:t>𝑝𝑜𝑠𝑖𝑡𝑖𝑜𝑛</m:t>
                          </m:r>
                          <m:r>
                            <a:rPr sz="4200" i="1">
                              <a:solidFill>
                                <a:srgbClr val="5E5E5E"/>
                              </a:solidFill>
                              <a:latin typeface="Cambria Math" panose="02040503050406030204" pitchFamily="18" charset="0"/>
                            </a:rPr>
                            <m:t>+1</m:t>
                          </m:r>
                        </m:sub>
                      </m:sSub>
                    </m:oMath>
                  </m:oMathPara>
                </a14:m>
                <a:endParaRPr/>
              </a:p>
            </p:txBody>
          </p:sp>
        </mc:Choice>
        <mc:Fallback xmlns="">
          <p:sp>
            <p:nvSpPr>
              <p:cNvPr id="317" name="文本"/>
              <p:cNvSpPr txBox="1">
                <a:spLocks noRot="1" noChangeAspect="1" noMove="1" noResize="1" noEditPoints="1" noAdjustHandles="1" noChangeArrowheads="1" noChangeShapeType="1" noTextEdit="1"/>
              </p:cNvSpPr>
              <p:nvPr/>
            </p:nvSpPr>
            <p:spPr>
              <a:xfrm>
                <a:off x="918546" y="6540458"/>
                <a:ext cx="2047997" cy="832657"/>
              </a:xfrm>
              <a:prstGeom prst="rect">
                <a:avLst/>
              </a:prstGeom>
              <a:blipFill>
                <a:blip r:embed="rId2"/>
                <a:stretch>
                  <a:fillRect l="-12202" r="-267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p:sp>
        <p:nvSpPr>
          <p:cNvPr id="318" name="Vision Transformer Position Embedding 矩阵"/>
          <p:cNvSpPr txBox="1"/>
          <p:nvPr/>
        </p:nvSpPr>
        <p:spPr>
          <a:xfrm>
            <a:off x="3305187" y="10016459"/>
            <a:ext cx="6166410"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Vision Transformer Position Embedding 矩阵</a:t>
            </a:r>
          </a:p>
        </p:txBody>
      </p:sp>
      <p:sp>
        <p:nvSpPr>
          <p:cNvPr id="12" name="1">
            <a:extLst>
              <a:ext uri="{FF2B5EF4-FFF2-40B4-BE49-F238E27FC236}">
                <a16:creationId xmlns:a16="http://schemas.microsoft.com/office/drawing/2014/main" id="{91AA12BD-D74B-4882-8C67-326EDA0E6B05}"/>
              </a:ext>
            </a:extLst>
          </p:cNvPr>
          <p:cNvSpPr txBox="1">
            <a:spLocks/>
          </p:cNvSpPr>
          <p:nvPr/>
        </p:nvSpPr>
        <p:spPr>
          <a:xfrm>
            <a:off x="11877975" y="12737454"/>
            <a:ext cx="615554"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r>
              <a:rPr lang="en-US" sz="4000" dirty="0">
                <a:latin typeface="Times New Roman" panose="02020603050405020304" pitchFamily="18" charset="0"/>
                <a:cs typeface="Times New Roman" panose="02020603050405020304" pitchFamily="18" charset="0"/>
              </a:rPr>
              <a:t>12</a:t>
            </a: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Vision Transformer Encoder"/>
          <p:cNvSpPr txBox="1">
            <a:spLocks noGrp="1"/>
          </p:cNvSpPr>
          <p:nvPr>
            <p:ph type="title"/>
          </p:nvPr>
        </p:nvSpPr>
        <p:spPr>
          <a:xfrm>
            <a:off x="1206500" y="788166"/>
            <a:ext cx="21971000" cy="1433164"/>
          </a:xfrm>
          <a:prstGeom prst="rect">
            <a:avLst/>
          </a:prstGeom>
        </p:spPr>
        <p:txBody>
          <a:bodyPr/>
          <a:lstStyle>
            <a:lvl1pPr>
              <a:defRPr>
                <a:latin typeface="Times New Roman"/>
                <a:ea typeface="Times New Roman"/>
                <a:cs typeface="Times New Roman"/>
                <a:sym typeface="Times New Roman"/>
              </a:defRPr>
            </a:lvl1pPr>
          </a:lstStyle>
          <a:p>
            <a:r>
              <a:t>Vision Transformer Encoder</a:t>
            </a:r>
          </a:p>
        </p:txBody>
      </p:sp>
      <p:pic>
        <p:nvPicPr>
          <p:cNvPr id="323" name="截屏2022-03-17 下午6.28.17.png" descr="截屏2022-03-17 下午6.28.17.png"/>
          <p:cNvPicPr>
            <a:picLocks noChangeAspect="1"/>
          </p:cNvPicPr>
          <p:nvPr/>
        </p:nvPicPr>
        <p:blipFill>
          <a:blip r:embed="rId2"/>
          <a:stretch>
            <a:fillRect/>
          </a:stretch>
        </p:blipFill>
        <p:spPr>
          <a:xfrm>
            <a:off x="8593585" y="2629869"/>
            <a:ext cx="1110997" cy="1138261"/>
          </a:xfrm>
          <a:prstGeom prst="rect">
            <a:avLst/>
          </a:prstGeom>
          <a:ln w="12700">
            <a:miter lim="400000"/>
          </a:ln>
        </p:spPr>
      </p:pic>
      <p:pic>
        <p:nvPicPr>
          <p:cNvPr id="324" name="截屏2022-04-06 上午3.04.23.png" descr="截屏2022-04-06 上午3.04.23.png"/>
          <p:cNvPicPr>
            <a:picLocks noChangeAspect="1"/>
          </p:cNvPicPr>
          <p:nvPr/>
        </p:nvPicPr>
        <p:blipFill>
          <a:blip r:embed="rId3"/>
          <a:stretch>
            <a:fillRect/>
          </a:stretch>
        </p:blipFill>
        <p:spPr>
          <a:xfrm>
            <a:off x="12306042" y="2628337"/>
            <a:ext cx="1238696" cy="1138261"/>
          </a:xfrm>
          <a:prstGeom prst="rect">
            <a:avLst/>
          </a:prstGeom>
          <a:ln w="12700">
            <a:miter lim="400000"/>
          </a:ln>
        </p:spPr>
      </p:pic>
      <p:sp>
        <p:nvSpPr>
          <p:cNvPr id="325" name="原始输入"/>
          <p:cNvSpPr txBox="1"/>
          <p:nvPr/>
        </p:nvSpPr>
        <p:spPr>
          <a:xfrm>
            <a:off x="688336" y="3073251"/>
            <a:ext cx="189230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原始输入</a:t>
            </a:r>
          </a:p>
        </p:txBody>
      </p:sp>
      <mc:AlternateContent xmlns:mc="http://schemas.openxmlformats.org/markup-compatibility/2006" xmlns:a14="http://schemas.microsoft.com/office/drawing/2010/main">
        <mc:Choice Requires="a14">
          <p:sp>
            <p:nvSpPr>
              <p:cNvPr id="326" name="Vision Transformer Encoder"/>
              <p:cNvSpPr/>
              <p:nvPr/>
            </p:nvSpPr>
            <p:spPr>
              <a:xfrm>
                <a:off x="4708619" y="6375287"/>
                <a:ext cx="16433541" cy="1270001"/>
              </a:xfrm>
              <a:prstGeom prst="roundRect">
                <a:avLst>
                  <a:gd name="adj" fmla="val 15000"/>
                </a:avLst>
              </a:prstGeom>
              <a:solidFill>
                <a:srgbClr val="FFFFFF"/>
              </a:solidFill>
              <a:ln w="38100">
                <a:solidFill>
                  <a:srgbClr val="000000"/>
                </a:solidFill>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chor="ctr"/>
              <a:lstStyle/>
              <a:p>
                <a:pPr defTabSz="825500">
                  <a:defRPr sz="3200">
                    <a:solidFill>
                      <a:srgbClr val="000000"/>
                    </a:solidFill>
                    <a:latin typeface="Times New Roman"/>
                    <a:ea typeface="Times New Roman"/>
                    <a:cs typeface="Times New Roman"/>
                    <a:sym typeface="Times New Roman"/>
                  </a:defRPr>
                </a:pPr>
                <a:r>
                  <a:t>Vision Transformer Encoder </a:t>
                </a:r>
                <a14:m>
                  <m:oMath xmlns:m="http://schemas.openxmlformats.org/officeDocument/2006/math">
                    <m:r>
                      <a:rPr sz="4050" i="1">
                        <a:solidFill>
                          <a:srgbClr val="000000"/>
                        </a:solidFill>
                        <a:latin typeface="Cambria Math" panose="02040503050406030204" pitchFamily="18" charset="0"/>
                      </a:rPr>
                      <m:t>×</m:t>
                    </m:r>
                    <m:r>
                      <a:rPr sz="4050" i="1">
                        <a:solidFill>
                          <a:srgbClr val="000000"/>
                        </a:solidFill>
                        <a:latin typeface="Cambria Math" panose="02040503050406030204" pitchFamily="18" charset="0"/>
                      </a:rPr>
                      <m:t>𝑛</m:t>
                    </m:r>
                  </m:oMath>
                </a14:m>
                <a:endParaRPr/>
              </a:p>
            </p:txBody>
          </p:sp>
        </mc:Choice>
        <mc:Fallback xmlns="">
          <p:sp>
            <p:nvSpPr>
              <p:cNvPr id="326" name="Vision Transformer Encoder"/>
              <p:cNvSpPr>
                <a:spLocks noRot="1" noChangeAspect="1" noMove="1" noResize="1" noEditPoints="1" noAdjustHandles="1" noChangeArrowheads="1" noChangeShapeType="1" noTextEdit="1"/>
              </p:cNvSpPr>
              <p:nvPr/>
            </p:nvSpPr>
            <p:spPr>
              <a:xfrm>
                <a:off x="4708619" y="6375287"/>
                <a:ext cx="16433541" cy="1270001"/>
              </a:xfrm>
              <a:prstGeom prst="roundRect">
                <a:avLst>
                  <a:gd name="adj" fmla="val 15000"/>
                </a:avLst>
              </a:prstGeom>
              <a:blipFill>
                <a:blip r:embed="rId4"/>
                <a:stretch>
                  <a:fillRect/>
                </a:stretch>
              </a:blip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p:graphicFrame>
        <p:nvGraphicFramePr>
          <p:cNvPr id="327" name="表格"/>
          <p:cNvGraphicFramePr/>
          <p:nvPr/>
        </p:nvGraphicFramePr>
        <p:xfrm>
          <a:off x="8245995" y="4874117"/>
          <a:ext cx="1806176" cy="589280"/>
        </p:xfrm>
        <a:graphic>
          <a:graphicData uri="http://schemas.openxmlformats.org/drawingml/2006/table">
            <a:tbl>
              <a:tblPr>
                <a:tableStyleId>{4C3C2611-4C71-4FC5-86AE-919BDF0F9419}</a:tableStyleId>
              </a:tblPr>
              <a:tblGrid>
                <a:gridCol w="451544">
                  <a:extLst>
                    <a:ext uri="{9D8B030D-6E8A-4147-A177-3AD203B41FA5}">
                      <a16:colId xmlns:a16="http://schemas.microsoft.com/office/drawing/2014/main" val="20000"/>
                    </a:ext>
                  </a:extLst>
                </a:gridCol>
                <a:gridCol w="451544">
                  <a:extLst>
                    <a:ext uri="{9D8B030D-6E8A-4147-A177-3AD203B41FA5}">
                      <a16:colId xmlns:a16="http://schemas.microsoft.com/office/drawing/2014/main" val="20001"/>
                    </a:ext>
                  </a:extLst>
                </a:gridCol>
                <a:gridCol w="451544">
                  <a:extLst>
                    <a:ext uri="{9D8B030D-6E8A-4147-A177-3AD203B41FA5}">
                      <a16:colId xmlns:a16="http://schemas.microsoft.com/office/drawing/2014/main" val="20002"/>
                    </a:ext>
                  </a:extLst>
                </a:gridCol>
                <a:gridCol w="451544">
                  <a:extLst>
                    <a:ext uri="{9D8B030D-6E8A-4147-A177-3AD203B41FA5}">
                      <a16:colId xmlns:a16="http://schemas.microsoft.com/office/drawing/2014/main" val="20003"/>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graphicFrame>
        <p:nvGraphicFramePr>
          <p:cNvPr id="328" name="表格"/>
          <p:cNvGraphicFramePr/>
          <p:nvPr/>
        </p:nvGraphicFramePr>
        <p:xfrm>
          <a:off x="12022301" y="4874117"/>
          <a:ext cx="1806176" cy="589280"/>
        </p:xfrm>
        <a:graphic>
          <a:graphicData uri="http://schemas.openxmlformats.org/drawingml/2006/table">
            <a:tbl>
              <a:tblPr>
                <a:tableStyleId>{4C3C2611-4C71-4FC5-86AE-919BDF0F9419}</a:tableStyleId>
              </a:tblPr>
              <a:tblGrid>
                <a:gridCol w="451544">
                  <a:extLst>
                    <a:ext uri="{9D8B030D-6E8A-4147-A177-3AD203B41FA5}">
                      <a16:colId xmlns:a16="http://schemas.microsoft.com/office/drawing/2014/main" val="20000"/>
                    </a:ext>
                  </a:extLst>
                </a:gridCol>
                <a:gridCol w="451544">
                  <a:extLst>
                    <a:ext uri="{9D8B030D-6E8A-4147-A177-3AD203B41FA5}">
                      <a16:colId xmlns:a16="http://schemas.microsoft.com/office/drawing/2014/main" val="20001"/>
                    </a:ext>
                  </a:extLst>
                </a:gridCol>
                <a:gridCol w="451544">
                  <a:extLst>
                    <a:ext uri="{9D8B030D-6E8A-4147-A177-3AD203B41FA5}">
                      <a16:colId xmlns:a16="http://schemas.microsoft.com/office/drawing/2014/main" val="20002"/>
                    </a:ext>
                  </a:extLst>
                </a:gridCol>
                <a:gridCol w="451544">
                  <a:extLst>
                    <a:ext uri="{9D8B030D-6E8A-4147-A177-3AD203B41FA5}">
                      <a16:colId xmlns:a16="http://schemas.microsoft.com/office/drawing/2014/main" val="20003"/>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mc:AlternateContent xmlns:mc="http://schemas.openxmlformats.org/markup-compatibility/2006">
        <mc:Choice xmlns:a14="http://schemas.microsoft.com/office/drawing/2010/main" Requires="a14">
          <p:sp>
            <p:nvSpPr>
              <p:cNvPr id="329" name="方程"/>
              <p:cNvSpPr txBox="1"/>
              <p:nvPr/>
            </p:nvSpPr>
            <p:spPr>
              <a:xfrm>
                <a:off x="8990039" y="4191310"/>
                <a:ext cx="318087" cy="3071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1</m:t>
                          </m:r>
                        </m:sub>
                      </m:sSub>
                    </m:oMath>
                  </m:oMathPara>
                </a14:m>
                <a:endParaRPr sz="3500" dirty="0">
                  <a:solidFill>
                    <a:srgbClr val="5E5E5E"/>
                  </a:solidFill>
                </a:endParaRPr>
              </a:p>
            </p:txBody>
          </p:sp>
        </mc:Choice>
        <mc:Fallback>
          <p:sp>
            <p:nvSpPr>
              <p:cNvPr id="329" name="方程"/>
              <p:cNvSpPr txBox="1">
                <a:spLocks noRot="1" noChangeAspect="1" noMove="1" noResize="1" noEditPoints="1" noAdjustHandles="1" noChangeArrowheads="1" noChangeShapeType="1" noTextEdit="1"/>
              </p:cNvSpPr>
              <p:nvPr/>
            </p:nvSpPr>
            <p:spPr>
              <a:xfrm>
                <a:off x="8990039" y="4191310"/>
                <a:ext cx="318087" cy="307151"/>
              </a:xfrm>
              <a:prstGeom prst="rect">
                <a:avLst/>
              </a:prstGeom>
              <a:blipFill>
                <a:blip r:embed="rId5"/>
                <a:stretch>
                  <a:fillRect r="-21154" b="-72000"/>
                </a:stretch>
              </a:blipFill>
              <a:ln w="12700">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0" name="方程"/>
              <p:cNvSpPr txBox="1"/>
              <p:nvPr/>
            </p:nvSpPr>
            <p:spPr>
              <a:xfrm>
                <a:off x="12750519" y="4197730"/>
                <a:ext cx="349739" cy="3071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2</m:t>
                          </m:r>
                        </m:sub>
                      </m:sSub>
                    </m:oMath>
                  </m:oMathPara>
                </a14:m>
                <a:endParaRPr sz="3500" dirty="0">
                  <a:solidFill>
                    <a:srgbClr val="5E5E5E"/>
                  </a:solidFill>
                </a:endParaRPr>
              </a:p>
            </p:txBody>
          </p:sp>
        </mc:Choice>
        <mc:Fallback>
          <p:sp>
            <p:nvSpPr>
              <p:cNvPr id="330" name="方程"/>
              <p:cNvSpPr txBox="1">
                <a:spLocks noRot="1" noChangeAspect="1" noMove="1" noResize="1" noEditPoints="1" noAdjustHandles="1" noChangeArrowheads="1" noChangeShapeType="1" noTextEdit="1"/>
              </p:cNvSpPr>
              <p:nvPr/>
            </p:nvSpPr>
            <p:spPr>
              <a:xfrm>
                <a:off x="12750519" y="4197730"/>
                <a:ext cx="349739" cy="307151"/>
              </a:xfrm>
              <a:prstGeom prst="rect">
                <a:avLst/>
              </a:prstGeom>
              <a:blipFill>
                <a:blip r:embed="rId6"/>
                <a:stretch>
                  <a:fillRect r="-12281" b="-72000"/>
                </a:stretch>
              </a:blipFill>
              <a:ln w="12700">
                <a:miter lim="400000"/>
              </a:ln>
            </p:spPr>
            <p:txBody>
              <a:bodyPr/>
              <a:lstStyle/>
              <a:p>
                <a:r>
                  <a:rPr lang="zh-CN" altLang="en-US">
                    <a:noFill/>
                  </a:rPr>
                  <a:t> </a:t>
                </a:r>
              </a:p>
            </p:txBody>
          </p:sp>
        </mc:Fallback>
      </mc:AlternateContent>
      <p:graphicFrame>
        <p:nvGraphicFramePr>
          <p:cNvPr id="331" name="表格"/>
          <p:cNvGraphicFramePr/>
          <p:nvPr/>
        </p:nvGraphicFramePr>
        <p:xfrm>
          <a:off x="4775260" y="4867169"/>
          <a:ext cx="1806176" cy="589280"/>
        </p:xfrm>
        <a:graphic>
          <a:graphicData uri="http://schemas.openxmlformats.org/drawingml/2006/table">
            <a:tbl>
              <a:tblPr>
                <a:tableStyleId>{4C3C2611-4C71-4FC5-86AE-919BDF0F9419}</a:tableStyleId>
              </a:tblPr>
              <a:tblGrid>
                <a:gridCol w="451544">
                  <a:extLst>
                    <a:ext uri="{9D8B030D-6E8A-4147-A177-3AD203B41FA5}">
                      <a16:colId xmlns:a16="http://schemas.microsoft.com/office/drawing/2014/main" val="20000"/>
                    </a:ext>
                  </a:extLst>
                </a:gridCol>
                <a:gridCol w="451544">
                  <a:extLst>
                    <a:ext uri="{9D8B030D-6E8A-4147-A177-3AD203B41FA5}">
                      <a16:colId xmlns:a16="http://schemas.microsoft.com/office/drawing/2014/main" val="20001"/>
                    </a:ext>
                  </a:extLst>
                </a:gridCol>
                <a:gridCol w="451544">
                  <a:extLst>
                    <a:ext uri="{9D8B030D-6E8A-4147-A177-3AD203B41FA5}">
                      <a16:colId xmlns:a16="http://schemas.microsoft.com/office/drawing/2014/main" val="20002"/>
                    </a:ext>
                  </a:extLst>
                </a:gridCol>
                <a:gridCol w="451544">
                  <a:extLst>
                    <a:ext uri="{9D8B030D-6E8A-4147-A177-3AD203B41FA5}">
                      <a16:colId xmlns:a16="http://schemas.microsoft.com/office/drawing/2014/main" val="20003"/>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mc:AlternateContent xmlns:mc="http://schemas.openxmlformats.org/markup-compatibility/2006">
        <mc:Choice xmlns:a14="http://schemas.microsoft.com/office/drawing/2010/main" Requires="a14">
          <p:sp>
            <p:nvSpPr>
              <p:cNvPr id="332" name="方程"/>
              <p:cNvSpPr txBox="1"/>
              <p:nvPr/>
            </p:nvSpPr>
            <p:spPr>
              <a:xfrm>
                <a:off x="5509385" y="4186892"/>
                <a:ext cx="348434" cy="31156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0</m:t>
                          </m:r>
                        </m:sub>
                      </m:sSub>
                    </m:oMath>
                  </m:oMathPara>
                </a14:m>
                <a:endParaRPr sz="3500" dirty="0">
                  <a:solidFill>
                    <a:srgbClr val="5E5E5E"/>
                  </a:solidFill>
                </a:endParaRPr>
              </a:p>
            </p:txBody>
          </p:sp>
        </mc:Choice>
        <mc:Fallback>
          <p:sp>
            <p:nvSpPr>
              <p:cNvPr id="332" name="方程"/>
              <p:cNvSpPr txBox="1">
                <a:spLocks noRot="1" noChangeAspect="1" noMove="1" noResize="1" noEditPoints="1" noAdjustHandles="1" noChangeArrowheads="1" noChangeShapeType="1" noTextEdit="1"/>
              </p:cNvSpPr>
              <p:nvPr/>
            </p:nvSpPr>
            <p:spPr>
              <a:xfrm>
                <a:off x="5509385" y="4186892"/>
                <a:ext cx="348434" cy="311569"/>
              </a:xfrm>
              <a:prstGeom prst="rect">
                <a:avLst/>
              </a:prstGeom>
              <a:blipFill>
                <a:blip r:embed="rId7"/>
                <a:stretch>
                  <a:fillRect r="-14035" b="-70588"/>
                </a:stretch>
              </a:blipFill>
              <a:ln w="12700">
                <a:miter lim="400000"/>
              </a:ln>
            </p:spPr>
            <p:txBody>
              <a:bodyPr/>
              <a:lstStyle/>
              <a:p>
                <a:r>
                  <a:rPr lang="zh-CN" altLang="en-US">
                    <a:noFill/>
                  </a:rPr>
                  <a:t> </a:t>
                </a:r>
              </a:p>
            </p:txBody>
          </p:sp>
        </mc:Fallback>
      </mc:AlternateContent>
      <p:sp>
        <p:nvSpPr>
          <p:cNvPr id="333" name="线条"/>
          <p:cNvSpPr/>
          <p:nvPr/>
        </p:nvSpPr>
        <p:spPr>
          <a:xfrm>
            <a:off x="12925389" y="5456449"/>
            <a:ext cx="1" cy="921888"/>
          </a:xfrm>
          <a:prstGeom prst="line">
            <a:avLst/>
          </a:prstGeom>
          <a:ln w="63500">
            <a:solidFill>
              <a:srgbClr val="000000"/>
            </a:solidFill>
            <a:miter lim="400000"/>
            <a:tailEnd type="triangle"/>
          </a:ln>
        </p:spPr>
        <p:txBody>
          <a:bodyPr lIns="50800" tIns="50800" rIns="50800" bIns="50800" anchor="ctr"/>
          <a:lstStyle/>
          <a:p>
            <a:endParaRPr/>
          </a:p>
        </p:txBody>
      </p:sp>
      <p:sp>
        <p:nvSpPr>
          <p:cNvPr id="334" name="线条"/>
          <p:cNvSpPr/>
          <p:nvPr/>
        </p:nvSpPr>
        <p:spPr>
          <a:xfrm>
            <a:off x="9149084" y="5463397"/>
            <a:ext cx="0" cy="914940"/>
          </a:xfrm>
          <a:prstGeom prst="line">
            <a:avLst/>
          </a:prstGeom>
          <a:ln w="63500">
            <a:solidFill>
              <a:srgbClr val="000000"/>
            </a:solidFill>
            <a:miter lim="400000"/>
            <a:tailEnd type="triangle"/>
          </a:ln>
        </p:spPr>
        <p:txBody>
          <a:bodyPr lIns="50800" tIns="50800" rIns="50800" bIns="50800" anchor="ctr"/>
          <a:lstStyle/>
          <a:p>
            <a:endParaRPr/>
          </a:p>
        </p:txBody>
      </p:sp>
      <p:sp>
        <p:nvSpPr>
          <p:cNvPr id="335" name="线条"/>
          <p:cNvSpPr/>
          <p:nvPr/>
        </p:nvSpPr>
        <p:spPr>
          <a:xfrm>
            <a:off x="5678350" y="5456449"/>
            <a:ext cx="1" cy="921888"/>
          </a:xfrm>
          <a:prstGeom prst="line">
            <a:avLst/>
          </a:prstGeom>
          <a:ln w="63500">
            <a:solidFill>
              <a:srgbClr val="000000"/>
            </a:solidFill>
            <a:miter lim="400000"/>
            <a:tailEnd type="triangle"/>
          </a:ln>
        </p:spPr>
        <p:txBody>
          <a:bodyPr lIns="50800" tIns="50800" rIns="50800" bIns="50800" anchor="ctr"/>
          <a:lstStyle/>
          <a:p>
            <a:endParaRPr/>
          </a:p>
        </p:txBody>
      </p:sp>
      <p:sp>
        <p:nvSpPr>
          <p:cNvPr id="336" name="[class]"/>
          <p:cNvSpPr txBox="1"/>
          <p:nvPr/>
        </p:nvSpPr>
        <p:spPr>
          <a:xfrm>
            <a:off x="3756580" y="4908125"/>
            <a:ext cx="909787" cy="4315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latin typeface="Times New Roman"/>
                <a:ea typeface="Times New Roman"/>
                <a:cs typeface="Times New Roman"/>
                <a:sym typeface="Times New Roman"/>
              </a:defRPr>
            </a:lvl1pPr>
          </a:lstStyle>
          <a:p>
            <a:r>
              <a:rPr dirty="0"/>
              <a:t>[class]</a:t>
            </a:r>
          </a:p>
        </p:txBody>
      </p:sp>
      <p:sp>
        <p:nvSpPr>
          <p:cNvPr id="337" name="线条"/>
          <p:cNvSpPr/>
          <p:nvPr/>
        </p:nvSpPr>
        <p:spPr>
          <a:xfrm>
            <a:off x="5678350" y="7641502"/>
            <a:ext cx="1" cy="1138261"/>
          </a:xfrm>
          <a:prstGeom prst="line">
            <a:avLst/>
          </a:prstGeom>
          <a:ln w="63500">
            <a:solidFill>
              <a:srgbClr val="000000"/>
            </a:solidFill>
            <a:miter lim="400000"/>
            <a:tailEnd type="triangle"/>
          </a:ln>
        </p:spPr>
        <p:txBody>
          <a:bodyPr lIns="50800" tIns="50800" rIns="50800" bIns="50800" anchor="ctr"/>
          <a:lstStyle/>
          <a:p>
            <a:endParaRPr/>
          </a:p>
        </p:txBody>
      </p:sp>
      <p:graphicFrame>
        <p:nvGraphicFramePr>
          <p:cNvPr id="338" name="表格"/>
          <p:cNvGraphicFramePr/>
          <p:nvPr/>
        </p:nvGraphicFramePr>
        <p:xfrm>
          <a:off x="4775260" y="8797856"/>
          <a:ext cx="1806176" cy="589280"/>
        </p:xfrm>
        <a:graphic>
          <a:graphicData uri="http://schemas.openxmlformats.org/drawingml/2006/table">
            <a:tbl>
              <a:tblPr>
                <a:tableStyleId>{4C3C2611-4C71-4FC5-86AE-919BDF0F9419}</a:tableStyleId>
              </a:tblPr>
              <a:tblGrid>
                <a:gridCol w="451544">
                  <a:extLst>
                    <a:ext uri="{9D8B030D-6E8A-4147-A177-3AD203B41FA5}">
                      <a16:colId xmlns:a16="http://schemas.microsoft.com/office/drawing/2014/main" val="20000"/>
                    </a:ext>
                  </a:extLst>
                </a:gridCol>
                <a:gridCol w="451544">
                  <a:extLst>
                    <a:ext uri="{9D8B030D-6E8A-4147-A177-3AD203B41FA5}">
                      <a16:colId xmlns:a16="http://schemas.microsoft.com/office/drawing/2014/main" val="20001"/>
                    </a:ext>
                  </a:extLst>
                </a:gridCol>
                <a:gridCol w="451544">
                  <a:extLst>
                    <a:ext uri="{9D8B030D-6E8A-4147-A177-3AD203B41FA5}">
                      <a16:colId xmlns:a16="http://schemas.microsoft.com/office/drawing/2014/main" val="20002"/>
                    </a:ext>
                  </a:extLst>
                </a:gridCol>
                <a:gridCol w="451544">
                  <a:extLst>
                    <a:ext uri="{9D8B030D-6E8A-4147-A177-3AD203B41FA5}">
                      <a16:colId xmlns:a16="http://schemas.microsoft.com/office/drawing/2014/main" val="20003"/>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sp>
        <p:nvSpPr>
          <p:cNvPr id="339" name="[class]"/>
          <p:cNvSpPr txBox="1"/>
          <p:nvPr/>
        </p:nvSpPr>
        <p:spPr>
          <a:xfrm>
            <a:off x="3756581" y="8876719"/>
            <a:ext cx="909787" cy="431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latin typeface="Times New Roman"/>
                <a:ea typeface="Times New Roman"/>
                <a:cs typeface="Times New Roman"/>
                <a:sym typeface="Times New Roman"/>
              </a:defRPr>
            </a:lvl1pPr>
          </a:lstStyle>
          <a:p>
            <a:r>
              <a:rPr dirty="0"/>
              <a:t>[class]</a:t>
            </a:r>
          </a:p>
        </p:txBody>
      </p:sp>
      <p:sp>
        <p:nvSpPr>
          <p:cNvPr id="340" name="向量序列"/>
          <p:cNvSpPr txBox="1"/>
          <p:nvPr/>
        </p:nvSpPr>
        <p:spPr>
          <a:xfrm>
            <a:off x="688336" y="4649074"/>
            <a:ext cx="189230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向量序列</a:t>
            </a:r>
          </a:p>
        </p:txBody>
      </p:sp>
      <p:sp>
        <p:nvSpPr>
          <p:cNvPr id="341" name="输出"/>
          <p:cNvSpPr txBox="1"/>
          <p:nvPr/>
        </p:nvSpPr>
        <p:spPr>
          <a:xfrm>
            <a:off x="1132836" y="8623205"/>
            <a:ext cx="100330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输出</a:t>
            </a:r>
          </a:p>
        </p:txBody>
      </p:sp>
      <p:sp>
        <p:nvSpPr>
          <p:cNvPr id="342" name="…."/>
          <p:cNvSpPr txBox="1"/>
          <p:nvPr/>
        </p:nvSpPr>
        <p:spPr>
          <a:xfrm>
            <a:off x="16279434" y="2894073"/>
            <a:ext cx="682372"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a:t>
            </a:r>
          </a:p>
        </p:txBody>
      </p:sp>
      <p:graphicFrame>
        <p:nvGraphicFramePr>
          <p:cNvPr id="343" name="表格"/>
          <p:cNvGraphicFramePr/>
          <p:nvPr/>
        </p:nvGraphicFramePr>
        <p:xfrm>
          <a:off x="15717530" y="4823724"/>
          <a:ext cx="1806176" cy="589280"/>
        </p:xfrm>
        <a:graphic>
          <a:graphicData uri="http://schemas.openxmlformats.org/drawingml/2006/table">
            <a:tbl>
              <a:tblPr>
                <a:tableStyleId>{4C3C2611-4C71-4FC5-86AE-919BDF0F9419}</a:tableStyleId>
              </a:tblPr>
              <a:tblGrid>
                <a:gridCol w="451544">
                  <a:extLst>
                    <a:ext uri="{9D8B030D-6E8A-4147-A177-3AD203B41FA5}">
                      <a16:colId xmlns:a16="http://schemas.microsoft.com/office/drawing/2014/main" val="20000"/>
                    </a:ext>
                  </a:extLst>
                </a:gridCol>
                <a:gridCol w="451544">
                  <a:extLst>
                    <a:ext uri="{9D8B030D-6E8A-4147-A177-3AD203B41FA5}">
                      <a16:colId xmlns:a16="http://schemas.microsoft.com/office/drawing/2014/main" val="20001"/>
                    </a:ext>
                  </a:extLst>
                </a:gridCol>
                <a:gridCol w="451544">
                  <a:extLst>
                    <a:ext uri="{9D8B030D-6E8A-4147-A177-3AD203B41FA5}">
                      <a16:colId xmlns:a16="http://schemas.microsoft.com/office/drawing/2014/main" val="20002"/>
                    </a:ext>
                  </a:extLst>
                </a:gridCol>
                <a:gridCol w="451544">
                  <a:extLst>
                    <a:ext uri="{9D8B030D-6E8A-4147-A177-3AD203B41FA5}">
                      <a16:colId xmlns:a16="http://schemas.microsoft.com/office/drawing/2014/main" val="20003"/>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graphicFrame>
        <p:nvGraphicFramePr>
          <p:cNvPr id="344" name="表格"/>
          <p:cNvGraphicFramePr/>
          <p:nvPr/>
        </p:nvGraphicFramePr>
        <p:xfrm>
          <a:off x="19262990" y="4823724"/>
          <a:ext cx="1806176" cy="589280"/>
        </p:xfrm>
        <a:graphic>
          <a:graphicData uri="http://schemas.openxmlformats.org/drawingml/2006/table">
            <a:tbl>
              <a:tblPr>
                <a:tableStyleId>{4C3C2611-4C71-4FC5-86AE-919BDF0F9419}</a:tableStyleId>
              </a:tblPr>
              <a:tblGrid>
                <a:gridCol w="451544">
                  <a:extLst>
                    <a:ext uri="{9D8B030D-6E8A-4147-A177-3AD203B41FA5}">
                      <a16:colId xmlns:a16="http://schemas.microsoft.com/office/drawing/2014/main" val="20000"/>
                    </a:ext>
                  </a:extLst>
                </a:gridCol>
                <a:gridCol w="451544">
                  <a:extLst>
                    <a:ext uri="{9D8B030D-6E8A-4147-A177-3AD203B41FA5}">
                      <a16:colId xmlns:a16="http://schemas.microsoft.com/office/drawing/2014/main" val="20001"/>
                    </a:ext>
                  </a:extLst>
                </a:gridCol>
                <a:gridCol w="451544">
                  <a:extLst>
                    <a:ext uri="{9D8B030D-6E8A-4147-A177-3AD203B41FA5}">
                      <a16:colId xmlns:a16="http://schemas.microsoft.com/office/drawing/2014/main" val="20002"/>
                    </a:ext>
                  </a:extLst>
                </a:gridCol>
                <a:gridCol w="451544">
                  <a:extLst>
                    <a:ext uri="{9D8B030D-6E8A-4147-A177-3AD203B41FA5}">
                      <a16:colId xmlns:a16="http://schemas.microsoft.com/office/drawing/2014/main" val="20003"/>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sp>
        <p:nvSpPr>
          <p:cNvPr id="345" name="…."/>
          <p:cNvSpPr txBox="1"/>
          <p:nvPr/>
        </p:nvSpPr>
        <p:spPr>
          <a:xfrm>
            <a:off x="19824893" y="2894073"/>
            <a:ext cx="682372"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a:t>
            </a:r>
          </a:p>
        </p:txBody>
      </p:sp>
      <p:sp>
        <p:nvSpPr>
          <p:cNvPr id="346" name="线条"/>
          <p:cNvSpPr/>
          <p:nvPr/>
        </p:nvSpPr>
        <p:spPr>
          <a:xfrm>
            <a:off x="16620620" y="5413004"/>
            <a:ext cx="1" cy="939933"/>
          </a:xfrm>
          <a:prstGeom prst="line">
            <a:avLst/>
          </a:prstGeom>
          <a:ln w="63500">
            <a:solidFill>
              <a:srgbClr val="000000"/>
            </a:solidFill>
            <a:miter lim="400000"/>
            <a:tailEnd type="triangle"/>
          </a:ln>
        </p:spPr>
        <p:txBody>
          <a:bodyPr lIns="50800" tIns="50800" rIns="50800" bIns="50800" anchor="ctr"/>
          <a:lstStyle/>
          <a:p>
            <a:endParaRPr/>
          </a:p>
        </p:txBody>
      </p:sp>
      <p:sp>
        <p:nvSpPr>
          <p:cNvPr id="347" name="线条"/>
          <p:cNvSpPr/>
          <p:nvPr/>
        </p:nvSpPr>
        <p:spPr>
          <a:xfrm>
            <a:off x="20163107" y="5400303"/>
            <a:ext cx="2973" cy="939933"/>
          </a:xfrm>
          <a:prstGeom prst="line">
            <a:avLst/>
          </a:prstGeom>
          <a:ln w="63500">
            <a:solidFill>
              <a:srgbClr val="000000"/>
            </a:solidFill>
            <a:miter lim="400000"/>
            <a:tailEnd type="triangle"/>
          </a:ln>
        </p:spPr>
        <p:txBody>
          <a:bodyPr lIns="50800" tIns="50800" rIns="50800" bIns="50800" anchor="ctr"/>
          <a:lstStyle/>
          <a:p>
            <a:endParaRPr/>
          </a:p>
        </p:txBody>
      </p:sp>
      <mc:AlternateContent xmlns:mc="http://schemas.openxmlformats.org/markup-compatibility/2006" xmlns:a14="http://schemas.microsoft.com/office/drawing/2010/main">
        <mc:Choice Requires="a14">
          <p:sp>
            <p:nvSpPr>
              <p:cNvPr id="348" name="首个 Vision Transformer Encoder 的输入向量序列中将会添加一个 token 为 [class] 的向量，在经过   个 Encoder 的计算后，[class] 所对应的输出将作为 MLP Head 的输入，进一步对图像进行分类"/>
              <p:cNvSpPr txBox="1">
                <a:spLocks noGrp="1"/>
              </p:cNvSpPr>
              <p:nvPr>
                <p:ph type="body" sz="half" idx="1"/>
              </p:nvPr>
            </p:nvSpPr>
            <p:spPr>
              <a:xfrm>
                <a:off x="1868245" y="9620304"/>
                <a:ext cx="21618122" cy="3311263"/>
              </a:xfrm>
              <a:prstGeom prst="rect">
                <a:avLst/>
              </a:prstGeom>
            </p:spPr>
            <p:txBody>
              <a:bodyPr anchor="ctr"/>
              <a:lstStyle/>
              <a:p>
                <a:pPr lvl="1">
                  <a:lnSpc>
                    <a:spcPts val="6400"/>
                  </a:lnSpc>
                  <a:defRPr sz="3500">
                    <a:latin typeface="Times New Roman"/>
                    <a:ea typeface="Times New Roman"/>
                    <a:cs typeface="Times New Roman"/>
                    <a:sym typeface="Times New Roman"/>
                  </a:defRPr>
                </a:pPr>
                <a:r>
                  <a:t>首个 Vision Transformer Encoder 的输入向量序列中将会添加一个 token 为 [class] 的向量，在经过 </a:t>
                </a:r>
                <a14:m>
                  <m:oMath xmlns:m="http://schemas.openxmlformats.org/officeDocument/2006/math">
                    <m:r>
                      <a:rPr sz="3950" i="1">
                        <a:solidFill>
                          <a:srgbClr val="000000"/>
                        </a:solidFill>
                        <a:latin typeface="Cambria Math" panose="02040503050406030204" pitchFamily="18" charset="0"/>
                      </a:rPr>
                      <m:t>𝑛</m:t>
                    </m:r>
                  </m:oMath>
                </a14:m>
                <a:r>
                  <a:t> 个 Encoder 的计算后，[class] 所对应的输出将作为 MLP Head 的输入，进一步对图像进行分类</a:t>
                </a:r>
              </a:p>
            </p:txBody>
          </p:sp>
        </mc:Choice>
        <mc:Fallback xmlns="">
          <p:sp>
            <p:nvSpPr>
              <p:cNvPr id="348" name="首个 Vision Transformer Encoder 的输入向量序列中将会添加一个 token 为 [class] 的向量，在经过   个 Encoder 的计算后，[class] 所对应的输出将作为 MLP Head 的输入，进一步对图像进行分类"/>
              <p:cNvSpPr txBox="1">
                <a:spLocks noGrp="1" noRot="1" noChangeAspect="1" noMove="1" noResize="1" noEditPoints="1" noAdjustHandles="1" noChangeArrowheads="1" noChangeShapeType="1" noTextEdit="1"/>
              </p:cNvSpPr>
              <p:nvPr>
                <p:ph type="body" sz="half" idx="1"/>
              </p:nvPr>
            </p:nvSpPr>
            <p:spPr>
              <a:xfrm>
                <a:off x="1868245" y="9620304"/>
                <a:ext cx="21618122" cy="331126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9" name="方程"/>
              <p:cNvSpPr txBox="1"/>
              <p:nvPr/>
            </p:nvSpPr>
            <p:spPr>
              <a:xfrm>
                <a:off x="16268476" y="4168469"/>
                <a:ext cx="693330" cy="37184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𝑝</m:t>
                          </m:r>
                          <m:r>
                            <a:rPr sz="3500" i="1">
                              <a:solidFill>
                                <a:srgbClr val="5E5E5E"/>
                              </a:solidFill>
                              <a:latin typeface="Cambria Math" panose="02040503050406030204" pitchFamily="18" charset="0"/>
                            </a:rPr>
                            <m:t>−1</m:t>
                          </m:r>
                        </m:sub>
                      </m:sSub>
                    </m:oMath>
                  </m:oMathPara>
                </a14:m>
                <a:endParaRPr sz="3500" dirty="0">
                  <a:solidFill>
                    <a:srgbClr val="5E5E5E"/>
                  </a:solidFill>
                </a:endParaRPr>
              </a:p>
            </p:txBody>
          </p:sp>
        </mc:Choice>
        <mc:Fallback>
          <p:sp>
            <p:nvSpPr>
              <p:cNvPr id="349" name="方程"/>
              <p:cNvSpPr txBox="1">
                <a:spLocks noRot="1" noChangeAspect="1" noMove="1" noResize="1" noEditPoints="1" noAdjustHandles="1" noChangeArrowheads="1" noChangeShapeType="1" noTextEdit="1"/>
              </p:cNvSpPr>
              <p:nvPr/>
            </p:nvSpPr>
            <p:spPr>
              <a:xfrm>
                <a:off x="16268476" y="4168469"/>
                <a:ext cx="693330" cy="371847"/>
              </a:xfrm>
              <a:prstGeom prst="rect">
                <a:avLst/>
              </a:prstGeom>
              <a:blipFill>
                <a:blip r:embed="rId9"/>
                <a:stretch>
                  <a:fillRect r="-22124" b="-55738"/>
                </a:stretch>
              </a:blipFill>
              <a:ln w="12700">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0" name="方程"/>
              <p:cNvSpPr txBox="1"/>
              <p:nvPr/>
            </p:nvSpPr>
            <p:spPr>
              <a:xfrm>
                <a:off x="19994607" y="4156659"/>
                <a:ext cx="342704" cy="37184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𝑝</m:t>
                          </m:r>
                        </m:sub>
                      </m:sSub>
                    </m:oMath>
                  </m:oMathPara>
                </a14:m>
                <a:endParaRPr sz="3500">
                  <a:solidFill>
                    <a:srgbClr val="5E5E5E"/>
                  </a:solidFill>
                </a:endParaRPr>
              </a:p>
            </p:txBody>
          </p:sp>
        </mc:Choice>
        <mc:Fallback>
          <p:sp>
            <p:nvSpPr>
              <p:cNvPr id="350" name="方程"/>
              <p:cNvSpPr txBox="1">
                <a:spLocks noRot="1" noChangeAspect="1" noMove="1" noResize="1" noEditPoints="1" noAdjustHandles="1" noChangeArrowheads="1" noChangeShapeType="1" noTextEdit="1"/>
              </p:cNvSpPr>
              <p:nvPr/>
            </p:nvSpPr>
            <p:spPr>
              <a:xfrm>
                <a:off x="19994607" y="4156659"/>
                <a:ext cx="342704" cy="371848"/>
              </a:xfrm>
              <a:prstGeom prst="rect">
                <a:avLst/>
              </a:prstGeom>
              <a:blipFill>
                <a:blip r:embed="rId10"/>
                <a:stretch>
                  <a:fillRect r="-21429" b="-55738"/>
                </a:stretch>
              </a:blipFill>
              <a:ln w="12700">
                <a:miter lim="400000"/>
              </a:ln>
            </p:spPr>
            <p:txBody>
              <a:bodyPr/>
              <a:lstStyle/>
              <a:p>
                <a:r>
                  <a:rPr lang="zh-CN" altLang="en-US">
                    <a:noFill/>
                  </a:rPr>
                  <a:t> </a:t>
                </a:r>
              </a:p>
            </p:txBody>
          </p:sp>
        </mc:Fallback>
      </mc:AlternateContent>
      <p:sp>
        <p:nvSpPr>
          <p:cNvPr id="32" name="1">
            <a:extLst>
              <a:ext uri="{FF2B5EF4-FFF2-40B4-BE49-F238E27FC236}">
                <a16:creationId xmlns:a16="http://schemas.microsoft.com/office/drawing/2014/main" id="{9563E6EF-3D00-47AF-BC1E-F237ED3A3C07}"/>
              </a:ext>
            </a:extLst>
          </p:cNvPr>
          <p:cNvSpPr txBox="1">
            <a:spLocks/>
          </p:cNvSpPr>
          <p:nvPr/>
        </p:nvSpPr>
        <p:spPr>
          <a:xfrm>
            <a:off x="11877975" y="12737454"/>
            <a:ext cx="615554"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r>
              <a:rPr lang="en-US" sz="4000" dirty="0">
                <a:latin typeface="Times New Roman" panose="02020603050405020304" pitchFamily="18" charset="0"/>
                <a:cs typeface="Times New Roman" panose="02020603050405020304" pitchFamily="18" charset="0"/>
              </a:rPr>
              <a:t>13</a:t>
            </a: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Vision Transformer Encoder"/>
          <p:cNvSpPr txBox="1">
            <a:spLocks noGrp="1"/>
          </p:cNvSpPr>
          <p:nvPr>
            <p:ph type="title"/>
          </p:nvPr>
        </p:nvSpPr>
        <p:spPr>
          <a:xfrm>
            <a:off x="1206500" y="788166"/>
            <a:ext cx="21971000" cy="1433164"/>
          </a:xfrm>
          <a:prstGeom prst="rect">
            <a:avLst/>
          </a:prstGeom>
        </p:spPr>
        <p:txBody>
          <a:bodyPr/>
          <a:lstStyle>
            <a:lvl1pPr>
              <a:defRPr>
                <a:latin typeface="Times New Roman"/>
                <a:ea typeface="Times New Roman"/>
                <a:cs typeface="Times New Roman"/>
                <a:sym typeface="Times New Roman"/>
              </a:defRPr>
            </a:lvl1pPr>
          </a:lstStyle>
          <a:p>
            <a:r>
              <a:t>Vision Transformer Encoder</a:t>
            </a:r>
          </a:p>
        </p:txBody>
      </p:sp>
      <mc:AlternateContent xmlns:mc="http://schemas.openxmlformats.org/markup-compatibility/2006" xmlns:a14="http://schemas.microsoft.com/office/drawing/2010/main">
        <mc:Choice Requires="a14">
          <p:sp>
            <p:nvSpPr>
              <p:cNvPr id="354" name="token 为 [class] 的向量在每一次经过 Encoder 时都会与所有 Patches 进行计算交互，从而提取到有用的信息…"/>
              <p:cNvSpPr txBox="1">
                <a:spLocks noGrp="1"/>
              </p:cNvSpPr>
              <p:nvPr>
                <p:ph type="body" sz="half" idx="1"/>
              </p:nvPr>
            </p:nvSpPr>
            <p:spPr>
              <a:xfrm>
                <a:off x="15194360" y="2596045"/>
                <a:ext cx="8078737" cy="8523910"/>
              </a:xfrm>
              <a:prstGeom prst="rect">
                <a:avLst/>
              </a:prstGeom>
            </p:spPr>
            <p:txBody>
              <a:bodyPr anchor="ctr"/>
              <a:lstStyle/>
              <a:p>
                <a:pPr lvl="1">
                  <a:lnSpc>
                    <a:spcPts val="6400"/>
                  </a:lnSpc>
                  <a:defRPr sz="3500">
                    <a:latin typeface="Times New Roman"/>
                    <a:ea typeface="Times New Roman"/>
                    <a:cs typeface="Times New Roman"/>
                    <a:sym typeface="Times New Roman"/>
                  </a:defRPr>
                </a:pPr>
                <a:r>
                  <a:t>token 为 [class] 的向量在每一次经过 Encoder 时都会与所有 Patches 进行计算交互，从而提取到有用的信息</a:t>
                </a:r>
              </a:p>
              <a:p>
                <a:pPr lvl="1">
                  <a:lnSpc>
                    <a:spcPts val="6400"/>
                  </a:lnSpc>
                  <a:defRPr sz="3500">
                    <a:latin typeface="Times New Roman"/>
                    <a:ea typeface="Times New Roman"/>
                    <a:cs typeface="Times New Roman"/>
                    <a:sym typeface="Times New Roman"/>
                  </a:defRPr>
                </a:pPr>
                <a:r>
                  <a:t>在经过 </a:t>
                </a:r>
                <a14:m>
                  <m:oMath xmlns:m="http://schemas.openxmlformats.org/officeDocument/2006/math">
                    <m:r>
                      <a:rPr sz="3950" i="1">
                        <a:solidFill>
                          <a:srgbClr val="000000"/>
                        </a:solidFill>
                        <a:latin typeface="Cambria Math" panose="02040503050406030204" pitchFamily="18" charset="0"/>
                      </a:rPr>
                      <m:t>𝑛</m:t>
                    </m:r>
                  </m:oMath>
                </a14:m>
                <a:r>
                  <a:t> 个 Encoder 的计算后，[class] 所对应的输出向量中已经提取出足够的，用于分类的特征信息</a:t>
                </a:r>
              </a:p>
            </p:txBody>
          </p:sp>
        </mc:Choice>
        <mc:Fallback xmlns="">
          <p:sp>
            <p:nvSpPr>
              <p:cNvPr id="354" name="token 为 [class] 的向量在每一次经过 Encoder 时都会与所有 Patches 进行计算交互，从而提取到有用的信息…"/>
              <p:cNvSpPr txBox="1">
                <a:spLocks noGrp="1" noRot="1" noChangeAspect="1" noMove="1" noResize="1" noEditPoints="1" noAdjustHandles="1" noChangeArrowheads="1" noChangeShapeType="1" noTextEdit="1"/>
              </p:cNvSpPr>
              <p:nvPr>
                <p:ph type="body" sz="half" idx="1"/>
              </p:nvPr>
            </p:nvSpPr>
            <p:spPr>
              <a:xfrm>
                <a:off x="15194360" y="2596045"/>
                <a:ext cx="8078737" cy="8523910"/>
              </a:xfrm>
              <a:prstGeom prst="rect">
                <a:avLst/>
              </a:prstGeom>
              <a:blipFill>
                <a:blip r:embed="rId2"/>
                <a:stretch>
                  <a:fillRect r="-1660"/>
                </a:stretch>
              </a:blipFill>
            </p:spPr>
            <p:txBody>
              <a:bodyPr/>
              <a:lstStyle/>
              <a:p>
                <a:r>
                  <a:rPr lang="zh-CN" altLang="en-US">
                    <a:noFill/>
                  </a:rPr>
                  <a:t> </a:t>
                </a:r>
              </a:p>
            </p:txBody>
          </p:sp>
        </mc:Fallback>
      </mc:AlternateContent>
      <p:grpSp>
        <p:nvGrpSpPr>
          <p:cNvPr id="369" name="成组"/>
          <p:cNvGrpSpPr/>
          <p:nvPr/>
        </p:nvGrpSpPr>
        <p:grpSpPr>
          <a:xfrm>
            <a:off x="1721598" y="3694928"/>
            <a:ext cx="13150280" cy="6948443"/>
            <a:chOff x="0" y="-2"/>
            <a:chExt cx="13150278" cy="6948441"/>
          </a:xfrm>
        </p:grpSpPr>
        <p:grpSp>
          <p:nvGrpSpPr>
            <p:cNvPr id="367" name="成组"/>
            <p:cNvGrpSpPr/>
            <p:nvPr/>
          </p:nvGrpSpPr>
          <p:grpSpPr>
            <a:xfrm>
              <a:off x="25400" y="-2"/>
              <a:ext cx="13124878" cy="6329790"/>
              <a:chOff x="25399" y="-1"/>
              <a:chExt cx="13124877" cy="6329788"/>
            </a:xfrm>
          </p:grpSpPr>
          <p:grpSp>
            <p:nvGrpSpPr>
              <p:cNvPr id="365" name="成组"/>
              <p:cNvGrpSpPr/>
              <p:nvPr/>
            </p:nvGrpSpPr>
            <p:grpSpPr>
              <a:xfrm>
                <a:off x="25399" y="-1"/>
                <a:ext cx="8661249" cy="6329788"/>
                <a:chOff x="25400" y="0"/>
                <a:chExt cx="8661247" cy="6329786"/>
              </a:xfrm>
            </p:grpSpPr>
            <p:sp>
              <p:nvSpPr>
                <p:cNvPr id="355" name="线条"/>
                <p:cNvSpPr/>
                <p:nvPr/>
              </p:nvSpPr>
              <p:spPr>
                <a:xfrm>
                  <a:off x="2478260" y="1042075"/>
                  <a:ext cx="5049969" cy="1"/>
                </a:xfrm>
                <a:prstGeom prst="line">
                  <a:avLst/>
                </a:prstGeom>
                <a:noFill/>
                <a:ln w="127000" cap="flat">
                  <a:solidFill>
                    <a:schemeClr val="accent3">
                      <a:hueOff val="362282"/>
                      <a:satOff val="31803"/>
                      <a:lumOff val="-18242"/>
                    </a:schemeClr>
                  </a:solidFill>
                  <a:prstDash val="solid"/>
                  <a:miter lim="400000"/>
                </a:ln>
                <a:effectLst/>
              </p:spPr>
              <p:txBody>
                <a:bodyPr wrap="square" lIns="50800" tIns="50800" rIns="50800" bIns="50800" numCol="1" anchor="ctr">
                  <a:noAutofit/>
                </a:bodyPr>
                <a:lstStyle/>
                <a:p>
                  <a:endParaRPr/>
                </a:p>
              </p:txBody>
            </p:sp>
            <p:sp>
              <p:nvSpPr>
                <p:cNvPr id="356" name="线条"/>
                <p:cNvSpPr/>
                <p:nvPr/>
              </p:nvSpPr>
              <p:spPr>
                <a:xfrm>
                  <a:off x="1988365" y="915665"/>
                  <a:ext cx="5476364" cy="1961650"/>
                </a:xfrm>
                <a:prstGeom prst="line">
                  <a:avLst/>
                </a:prstGeom>
                <a:noFill/>
                <a:ln w="127000" cap="flat">
                  <a:solidFill>
                    <a:schemeClr val="accent3">
                      <a:hueOff val="362282"/>
                      <a:satOff val="31803"/>
                      <a:lumOff val="-18242"/>
                      <a:alpha val="11044"/>
                    </a:schemeClr>
                  </a:solidFill>
                  <a:prstDash val="solid"/>
                  <a:miter lim="400000"/>
                </a:ln>
                <a:effectLst/>
              </p:spPr>
              <p:txBody>
                <a:bodyPr wrap="square" lIns="50800" tIns="50800" rIns="50800" bIns="50800" numCol="1" anchor="ctr">
                  <a:noAutofit/>
                </a:bodyPr>
                <a:lstStyle/>
                <a:p>
                  <a:endParaRPr/>
                </a:p>
              </p:txBody>
            </p:sp>
            <p:sp>
              <p:nvSpPr>
                <p:cNvPr id="357" name="线条"/>
                <p:cNvSpPr/>
                <p:nvPr/>
              </p:nvSpPr>
              <p:spPr>
                <a:xfrm>
                  <a:off x="2414760" y="1077679"/>
                  <a:ext cx="5049969" cy="3599273"/>
                </a:xfrm>
                <a:prstGeom prst="line">
                  <a:avLst/>
                </a:prstGeom>
                <a:noFill/>
                <a:ln w="127000" cap="flat">
                  <a:solidFill>
                    <a:schemeClr val="accent3">
                      <a:hueOff val="362282"/>
                      <a:satOff val="31803"/>
                      <a:lumOff val="-18242"/>
                      <a:alpha val="45326"/>
                    </a:schemeClr>
                  </a:solidFill>
                  <a:prstDash val="solid"/>
                  <a:miter lim="400000"/>
                </a:ln>
                <a:effectLst/>
              </p:spPr>
              <p:txBody>
                <a:bodyPr wrap="square" lIns="50800" tIns="50800" rIns="50800" bIns="50800" numCol="1" anchor="ctr">
                  <a:noAutofit/>
                </a:bodyPr>
                <a:lstStyle/>
                <a:p>
                  <a:endParaRPr/>
                </a:p>
              </p:txBody>
            </p:sp>
            <p:sp>
              <p:nvSpPr>
                <p:cNvPr id="358" name="线条"/>
                <p:cNvSpPr/>
                <p:nvPr/>
              </p:nvSpPr>
              <p:spPr>
                <a:xfrm>
                  <a:off x="2414760" y="1086550"/>
                  <a:ext cx="5049969" cy="5049968"/>
                </a:xfrm>
                <a:prstGeom prst="line">
                  <a:avLst/>
                </a:prstGeom>
                <a:noFill/>
                <a:ln w="127000" cap="flat">
                  <a:solidFill>
                    <a:schemeClr val="accent3">
                      <a:hueOff val="362282"/>
                      <a:satOff val="31803"/>
                      <a:lumOff val="-18242"/>
                      <a:alpha val="68672"/>
                    </a:schemeClr>
                  </a:solidFill>
                  <a:prstDash val="solid"/>
                  <a:miter lim="400000"/>
                </a:ln>
                <a:effectLst/>
              </p:spPr>
              <p:txBody>
                <a:bodyPr wrap="square" lIns="50800" tIns="50800" rIns="50800" bIns="50800" numCol="1" anchor="ctr">
                  <a:noAutofit/>
                </a:bodyPr>
                <a:lstStyle/>
                <a:p>
                  <a:endParaRPr/>
                </a:p>
              </p:txBody>
            </p:sp>
            <p:pic>
              <p:nvPicPr>
                <p:cNvPr id="359" name="截屏2022-04-06 上午3.04.23.png" descr="截屏2022-04-06 上午3.04.23.png"/>
                <p:cNvPicPr>
                  <a:picLocks noChangeAspect="1"/>
                </p:cNvPicPr>
                <p:nvPr/>
              </p:nvPicPr>
              <p:blipFill>
                <a:blip r:embed="rId3"/>
                <a:stretch>
                  <a:fillRect/>
                </a:stretch>
              </p:blipFill>
              <p:spPr>
                <a:xfrm>
                  <a:off x="7447951" y="2333585"/>
                  <a:ext cx="1238696" cy="1138261"/>
                </a:xfrm>
                <a:prstGeom prst="rect">
                  <a:avLst/>
                </a:prstGeom>
                <a:ln w="12700" cap="flat">
                  <a:noFill/>
                  <a:miter lim="400000"/>
                </a:ln>
                <a:effectLst/>
              </p:spPr>
            </p:pic>
            <p:graphicFrame>
              <p:nvGraphicFramePr>
                <p:cNvPr id="360" name="表格"/>
                <p:cNvGraphicFramePr/>
                <p:nvPr/>
              </p:nvGraphicFramePr>
              <p:xfrm>
                <a:off x="25400" y="781689"/>
                <a:ext cx="2506759" cy="622372"/>
              </p:xfrm>
              <a:graphic>
                <a:graphicData uri="http://schemas.openxmlformats.org/drawingml/2006/table">
                  <a:tbl>
                    <a:tblPr>
                      <a:tableStyleId>{4C3C2611-4C71-4FC5-86AE-919BDF0F9419}</a:tableStyleId>
                    </a:tblPr>
                    <a:tblGrid>
                      <a:gridCol w="626690">
                        <a:extLst>
                          <a:ext uri="{9D8B030D-6E8A-4147-A177-3AD203B41FA5}">
                            <a16:colId xmlns:a16="http://schemas.microsoft.com/office/drawing/2014/main" val="20000"/>
                          </a:ext>
                        </a:extLst>
                      </a:gridCol>
                      <a:gridCol w="626690">
                        <a:extLst>
                          <a:ext uri="{9D8B030D-6E8A-4147-A177-3AD203B41FA5}">
                            <a16:colId xmlns:a16="http://schemas.microsoft.com/office/drawing/2014/main" val="20001"/>
                          </a:ext>
                        </a:extLst>
                      </a:gridCol>
                      <a:gridCol w="626690">
                        <a:extLst>
                          <a:ext uri="{9D8B030D-6E8A-4147-A177-3AD203B41FA5}">
                            <a16:colId xmlns:a16="http://schemas.microsoft.com/office/drawing/2014/main" val="20002"/>
                          </a:ext>
                        </a:extLst>
                      </a:gridCol>
                      <a:gridCol w="626690">
                        <a:extLst>
                          <a:ext uri="{9D8B030D-6E8A-4147-A177-3AD203B41FA5}">
                            <a16:colId xmlns:a16="http://schemas.microsoft.com/office/drawing/2014/main" val="20003"/>
                          </a:ext>
                        </a:extLst>
                      </a:gridCol>
                    </a:tblGrid>
                    <a:tr h="622373">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sp>
              <p:nvSpPr>
                <p:cNvPr id="361" name="[class]"/>
                <p:cNvSpPr txBox="1"/>
                <p:nvPr/>
              </p:nvSpPr>
              <p:spPr>
                <a:xfrm>
                  <a:off x="823887" y="0"/>
                  <a:ext cx="909787" cy="4315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rgbClr val="000000"/>
                      </a:solidFill>
                      <a:latin typeface="Times New Roman"/>
                      <a:ea typeface="Times New Roman"/>
                      <a:cs typeface="Times New Roman"/>
                      <a:sym typeface="Times New Roman"/>
                    </a:defRPr>
                  </a:lvl1pPr>
                </a:lstStyle>
                <a:p>
                  <a:r>
                    <a:t>[class]</a:t>
                  </a:r>
                </a:p>
              </p:txBody>
            </p:sp>
            <p:sp>
              <p:nvSpPr>
                <p:cNvPr id="362" name="…."/>
                <p:cNvSpPr txBox="1"/>
                <p:nvPr/>
              </p:nvSpPr>
              <p:spPr>
                <a:xfrm>
                  <a:off x="7447951" y="4267452"/>
                  <a:ext cx="1238696" cy="6412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500">
                      <a:solidFill>
                        <a:srgbClr val="000000"/>
                      </a:solidFill>
                    </a:defRPr>
                  </a:lvl1pPr>
                </a:lstStyle>
                <a:p>
                  <a:r>
                    <a:rPr dirty="0"/>
                    <a:t>….</a:t>
                  </a:r>
                </a:p>
              </p:txBody>
            </p:sp>
            <p:sp>
              <p:nvSpPr>
                <p:cNvPr id="363" name="…."/>
                <p:cNvSpPr txBox="1"/>
                <p:nvPr/>
              </p:nvSpPr>
              <p:spPr>
                <a:xfrm>
                  <a:off x="7447951" y="5688586"/>
                  <a:ext cx="1238696" cy="6412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500">
                      <a:solidFill>
                        <a:srgbClr val="000000"/>
                      </a:solidFill>
                    </a:defRPr>
                  </a:lvl1pPr>
                </a:lstStyle>
                <a:p>
                  <a:r>
                    <a:rPr dirty="0"/>
                    <a:t>….</a:t>
                  </a:r>
                </a:p>
              </p:txBody>
            </p:sp>
            <p:pic>
              <p:nvPicPr>
                <p:cNvPr id="364" name="截屏2022-03-17 下午6.28.17.png" descr="截屏2022-03-17 下午6.28.17.png"/>
                <p:cNvPicPr>
                  <a:picLocks noChangeAspect="1"/>
                </p:cNvPicPr>
                <p:nvPr/>
              </p:nvPicPr>
              <p:blipFill>
                <a:blip r:embed="rId4"/>
                <a:stretch>
                  <a:fillRect/>
                </a:stretch>
              </p:blipFill>
              <p:spPr>
                <a:xfrm>
                  <a:off x="7511801" y="384045"/>
                  <a:ext cx="1110997" cy="1138262"/>
                </a:xfrm>
                <a:prstGeom prst="rect">
                  <a:avLst/>
                </a:prstGeom>
                <a:ln w="12700" cap="flat">
                  <a:noFill/>
                  <a:miter lim="400000"/>
                </a:ln>
                <a:effectLst/>
              </p:spPr>
            </p:pic>
          </p:grpSp>
          <p:pic>
            <p:nvPicPr>
              <p:cNvPr id="366" name="截屏2022-04-06 下午9.45.31.png" descr="截屏2022-04-06 下午9.45.31.png"/>
              <p:cNvPicPr>
                <a:picLocks noChangeAspect="1"/>
              </p:cNvPicPr>
              <p:nvPr/>
            </p:nvPicPr>
            <p:blipFill>
              <a:blip r:embed="rId5"/>
              <a:stretch>
                <a:fillRect/>
              </a:stretch>
            </p:blipFill>
            <p:spPr>
              <a:xfrm>
                <a:off x="9476451" y="271423"/>
                <a:ext cx="3673825" cy="6054716"/>
              </a:xfrm>
              <a:prstGeom prst="rect">
                <a:avLst/>
              </a:prstGeom>
              <a:ln w="12700" cap="flat">
                <a:noFill/>
                <a:miter lim="400000"/>
              </a:ln>
              <a:effectLst/>
            </p:spPr>
          </p:pic>
        </p:grpSp>
        <p:sp>
          <p:nvSpPr>
            <p:cNvPr id="368" name="Caption"/>
            <p:cNvSpPr/>
            <p:nvPr/>
          </p:nvSpPr>
          <p:spPr>
            <a:xfrm>
              <a:off x="0" y="6427738"/>
              <a:ext cx="13150276" cy="520701"/>
            </a:xfrm>
            <a:prstGeom prst="roundRect">
              <a:avLst>
                <a:gd name="adj" fmla="val 0"/>
              </a:avLst>
            </a:prstGeom>
            <a:solidFill>
              <a:srgbClr val="000000">
                <a:alpha val="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defRPr>
                  <a:solidFill>
                    <a:srgbClr val="000000"/>
                  </a:solidFill>
                </a:defRPr>
              </a:lvl1pPr>
            </a:lstStyle>
            <a:p>
              <a:r>
                <a:t>图 4  ViT 注意力可视化</a:t>
              </a:r>
            </a:p>
          </p:txBody>
        </p:sp>
      </p:grpSp>
      <p:sp>
        <p:nvSpPr>
          <p:cNvPr id="20" name="1">
            <a:extLst>
              <a:ext uri="{FF2B5EF4-FFF2-40B4-BE49-F238E27FC236}">
                <a16:creationId xmlns:a16="http://schemas.microsoft.com/office/drawing/2014/main" id="{A06BCE67-C3D3-4794-8D74-DB87A46B1B04}"/>
              </a:ext>
            </a:extLst>
          </p:cNvPr>
          <p:cNvSpPr txBox="1">
            <a:spLocks/>
          </p:cNvSpPr>
          <p:nvPr/>
        </p:nvSpPr>
        <p:spPr>
          <a:xfrm>
            <a:off x="11877975" y="12737454"/>
            <a:ext cx="615554"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r>
              <a:rPr lang="en-US" sz="4000" dirty="0">
                <a:latin typeface="Times New Roman" panose="02020603050405020304" pitchFamily="18" charset="0"/>
                <a:cs typeface="Times New Roman" panose="02020603050405020304" pitchFamily="18" charset="0"/>
              </a:rPr>
              <a:t>14</a:t>
            </a: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实验对比"/>
          <p:cNvSpPr txBox="1">
            <a:spLocks noGrp="1"/>
          </p:cNvSpPr>
          <p:nvPr>
            <p:ph type="title"/>
          </p:nvPr>
        </p:nvSpPr>
        <p:spPr>
          <a:xfrm>
            <a:off x="9650465" y="4533900"/>
            <a:ext cx="6465249" cy="4648200"/>
          </a:xfrm>
          <a:prstGeom prst="rect">
            <a:avLst/>
          </a:prstGeom>
        </p:spPr>
        <p:txBody>
          <a:bodyPr/>
          <a:lstStyle/>
          <a:p>
            <a:pPr defTabSz="1389853">
              <a:defRPr sz="6612" spc="-132"/>
            </a:pPr>
            <a:r>
              <a:t> </a:t>
            </a:r>
          </a:p>
          <a:p>
            <a:pPr defTabSz="1389853">
              <a:defRPr sz="6612" spc="-132"/>
            </a:pPr>
            <a:endParaRPr/>
          </a:p>
          <a:p>
            <a:pPr defTabSz="1389853">
              <a:defRPr sz="6612" spc="-132"/>
            </a:pPr>
            <a:r>
              <a:t> 实验对比</a:t>
            </a:r>
          </a:p>
          <a:p>
            <a:pPr defTabSz="1389853">
              <a:defRPr sz="6612" spc="-132"/>
            </a:pPr>
            <a:endParaRPr/>
          </a:p>
          <a:p>
            <a:pPr defTabSz="1389853">
              <a:defRPr sz="6612" spc="-132"/>
            </a:pPr>
            <a:r>
              <a:t>  </a:t>
            </a:r>
          </a:p>
        </p:txBody>
      </p:sp>
      <p:sp>
        <p:nvSpPr>
          <p:cNvPr id="373" name="Dingbat 多菱形"/>
          <p:cNvSpPr/>
          <p:nvPr/>
        </p:nvSpPr>
        <p:spPr>
          <a:xfrm>
            <a:off x="8268286" y="6223000"/>
            <a:ext cx="1270001" cy="1270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rgbClr val="00000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实验对比 CNN - ViT"/>
          <p:cNvSpPr txBox="1">
            <a:spLocks noGrp="1"/>
          </p:cNvSpPr>
          <p:nvPr>
            <p:ph type="title"/>
          </p:nvPr>
        </p:nvSpPr>
        <p:spPr>
          <a:prstGeom prst="rect">
            <a:avLst/>
          </a:prstGeom>
        </p:spPr>
        <p:txBody>
          <a:bodyPr/>
          <a:lstStyle/>
          <a:p>
            <a:pPr defTabSz="2145738">
              <a:defRPr sz="7480" spc="-149">
                <a:latin typeface="Times New Roman"/>
                <a:ea typeface="Times New Roman"/>
                <a:cs typeface="Times New Roman"/>
                <a:sym typeface="Times New Roman"/>
              </a:defRPr>
            </a:pPr>
            <a:r>
              <a:rPr>
                <a:latin typeface="+mn-lt"/>
                <a:ea typeface="+mn-ea"/>
                <a:cs typeface="+mn-cs"/>
                <a:sym typeface="Helvetica Neue"/>
              </a:rPr>
              <a:t>实验对比 </a:t>
            </a:r>
            <a:r>
              <a:t>CNN - ViT</a:t>
            </a:r>
          </a:p>
        </p:txBody>
      </p:sp>
      <p:sp>
        <p:nvSpPr>
          <p:cNvPr id="376" name="在训练集较小时…"/>
          <p:cNvSpPr txBox="1">
            <a:spLocks noGrp="1"/>
          </p:cNvSpPr>
          <p:nvPr>
            <p:ph type="body" sz="half" idx="1"/>
          </p:nvPr>
        </p:nvSpPr>
        <p:spPr>
          <a:xfrm>
            <a:off x="10100698" y="2120450"/>
            <a:ext cx="12511471" cy="9475100"/>
          </a:xfrm>
          <a:prstGeom prst="rect">
            <a:avLst/>
          </a:prstGeom>
        </p:spPr>
        <p:txBody>
          <a:bodyPr anchor="ctr"/>
          <a:lstStyle/>
          <a:p>
            <a:pPr marL="444499" indent="-444499">
              <a:lnSpc>
                <a:spcPts val="7300"/>
              </a:lnSpc>
              <a:defRPr>
                <a:latin typeface="Times New Roman"/>
                <a:ea typeface="Times New Roman"/>
                <a:cs typeface="Times New Roman"/>
                <a:sym typeface="Times New Roman"/>
              </a:defRPr>
            </a:pPr>
            <a:r>
              <a:t> 在训练集较小时</a:t>
            </a:r>
          </a:p>
          <a:p>
            <a:pPr marL="0" lvl="2" indent="914400">
              <a:lnSpc>
                <a:spcPts val="5800"/>
              </a:lnSpc>
              <a:buSzTx/>
              <a:buNone/>
              <a:defRPr sz="3500">
                <a:latin typeface="Times New Roman"/>
                <a:ea typeface="Times New Roman"/>
                <a:cs typeface="Times New Roman"/>
                <a:sym typeface="Times New Roman"/>
              </a:defRPr>
            </a:pPr>
            <a:r>
              <a:t>基于 CNN 的 ResNets 的表现(即灰色区域) 整体优于 ViT</a:t>
            </a:r>
          </a:p>
          <a:p>
            <a:pPr marL="444499" indent="-444499">
              <a:lnSpc>
                <a:spcPts val="7300"/>
              </a:lnSpc>
              <a:defRPr>
                <a:latin typeface="Times New Roman"/>
                <a:ea typeface="Times New Roman"/>
                <a:cs typeface="Times New Roman"/>
                <a:sym typeface="Times New Roman"/>
              </a:defRPr>
            </a:pPr>
            <a:r>
              <a:t> 在训练集较大时</a:t>
            </a:r>
          </a:p>
          <a:p>
            <a:pPr marL="0" lvl="2" indent="914400">
              <a:lnSpc>
                <a:spcPts val="5800"/>
              </a:lnSpc>
              <a:buSzTx/>
              <a:buNone/>
              <a:defRPr sz="3500">
                <a:latin typeface="Times New Roman"/>
                <a:ea typeface="Times New Roman"/>
                <a:cs typeface="Times New Roman"/>
                <a:sym typeface="Times New Roman"/>
              </a:defRPr>
            </a:pPr>
            <a:r>
              <a:t>ViT 模型的表现整体持平甚至优于 ResNets，并且具有最深层数与最小 Patch Size 的 ViT 要优于其余 ViT</a:t>
            </a:r>
          </a:p>
        </p:txBody>
      </p:sp>
      <p:grpSp>
        <p:nvGrpSpPr>
          <p:cNvPr id="379" name="成组"/>
          <p:cNvGrpSpPr/>
          <p:nvPr/>
        </p:nvGrpSpPr>
        <p:grpSpPr>
          <a:xfrm>
            <a:off x="317500" y="4054294"/>
            <a:ext cx="9073811" cy="6229712"/>
            <a:chOff x="0" y="0"/>
            <a:chExt cx="9073810" cy="6229711"/>
          </a:xfrm>
        </p:grpSpPr>
        <p:pic>
          <p:nvPicPr>
            <p:cNvPr id="377" name="截屏2022-03-18 上午12.52.23.png" descr="截屏2022-03-18 上午12.52.23.png"/>
            <p:cNvPicPr>
              <a:picLocks noChangeAspect="1"/>
            </p:cNvPicPr>
            <p:nvPr/>
          </p:nvPicPr>
          <p:blipFill>
            <a:blip r:embed="rId2"/>
            <a:stretch>
              <a:fillRect/>
            </a:stretch>
          </p:blipFill>
          <p:spPr>
            <a:xfrm>
              <a:off x="0" y="0"/>
              <a:ext cx="9073811" cy="5607412"/>
            </a:xfrm>
            <a:prstGeom prst="rect">
              <a:avLst/>
            </a:prstGeom>
            <a:ln w="12700" cap="flat">
              <a:noFill/>
              <a:miter lim="400000"/>
            </a:ln>
            <a:effectLst/>
          </p:spPr>
        </p:pic>
        <p:sp>
          <p:nvSpPr>
            <p:cNvPr id="378" name="Caption"/>
            <p:cNvSpPr/>
            <p:nvPr/>
          </p:nvSpPr>
          <p:spPr>
            <a:xfrm>
              <a:off x="0" y="5709011"/>
              <a:ext cx="9073811" cy="520701"/>
            </a:xfrm>
            <a:prstGeom prst="roundRect">
              <a:avLst>
                <a:gd name="adj" fmla="val 0"/>
              </a:avLst>
            </a:prstGeom>
            <a:solidFill>
              <a:srgbClr val="000000">
                <a:alpha val="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defRPr>
                  <a:solidFill>
                    <a:srgbClr val="000000"/>
                  </a:solidFill>
                </a:defRPr>
              </a:lvl1pPr>
            </a:lstStyle>
            <a:p>
              <a:r>
                <a:t>图 5  ResNets 与 Vision Transformer 对比</a:t>
              </a:r>
            </a:p>
          </p:txBody>
        </p:sp>
      </p:grpSp>
      <p:sp>
        <p:nvSpPr>
          <p:cNvPr id="8" name="1">
            <a:extLst>
              <a:ext uri="{FF2B5EF4-FFF2-40B4-BE49-F238E27FC236}">
                <a16:creationId xmlns:a16="http://schemas.microsoft.com/office/drawing/2014/main" id="{30B53AC2-E8F8-4B1D-80DF-D43881DEF569}"/>
              </a:ext>
            </a:extLst>
          </p:cNvPr>
          <p:cNvSpPr txBox="1">
            <a:spLocks/>
          </p:cNvSpPr>
          <p:nvPr/>
        </p:nvSpPr>
        <p:spPr>
          <a:xfrm>
            <a:off x="11877975" y="12737454"/>
            <a:ext cx="615554"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r>
              <a:rPr lang="en-US" sz="4000" dirty="0">
                <a:latin typeface="Times New Roman" panose="02020603050405020304" pitchFamily="18" charset="0"/>
                <a:cs typeface="Times New Roman" panose="02020603050405020304" pitchFamily="18" charset="0"/>
              </a:rPr>
              <a:t>15</a:t>
            </a: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文章概要"/>
          <p:cNvSpPr txBox="1">
            <a:spLocks noGrp="1"/>
          </p:cNvSpPr>
          <p:nvPr>
            <p:ph type="title"/>
          </p:nvPr>
        </p:nvSpPr>
        <p:spPr>
          <a:xfrm>
            <a:off x="9650465" y="4533900"/>
            <a:ext cx="6465249" cy="4648200"/>
          </a:xfrm>
          <a:prstGeom prst="rect">
            <a:avLst/>
          </a:prstGeom>
        </p:spPr>
        <p:txBody>
          <a:bodyPr/>
          <a:lstStyle/>
          <a:p>
            <a:pPr defTabSz="1389853">
              <a:defRPr sz="6612" spc="-132"/>
            </a:pPr>
            <a:r>
              <a:t> </a:t>
            </a:r>
          </a:p>
          <a:p>
            <a:pPr defTabSz="1389853">
              <a:defRPr sz="6612" spc="-132"/>
            </a:pPr>
            <a:endParaRPr/>
          </a:p>
          <a:p>
            <a:pPr defTabSz="1389853">
              <a:defRPr sz="6612" spc="-132"/>
            </a:pPr>
            <a:r>
              <a:t> 文章概要</a:t>
            </a:r>
          </a:p>
          <a:p>
            <a:pPr defTabSz="1389853">
              <a:defRPr sz="6612" spc="-132"/>
            </a:pPr>
            <a:endParaRPr/>
          </a:p>
          <a:p>
            <a:pPr defTabSz="1389853">
              <a:defRPr sz="6612" spc="-132"/>
            </a:pPr>
            <a:r>
              <a:t>  </a:t>
            </a:r>
          </a:p>
        </p:txBody>
      </p:sp>
      <p:sp>
        <p:nvSpPr>
          <p:cNvPr id="157" name="Dingbat 多菱形"/>
          <p:cNvSpPr/>
          <p:nvPr/>
        </p:nvSpPr>
        <p:spPr>
          <a:xfrm>
            <a:off x="8268286" y="6223000"/>
            <a:ext cx="1270001" cy="1270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rgbClr val="00000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实验对比 CNN - ViT"/>
          <p:cNvSpPr txBox="1">
            <a:spLocks noGrp="1"/>
          </p:cNvSpPr>
          <p:nvPr>
            <p:ph type="title"/>
          </p:nvPr>
        </p:nvSpPr>
        <p:spPr>
          <a:prstGeom prst="rect">
            <a:avLst/>
          </a:prstGeom>
        </p:spPr>
        <p:txBody>
          <a:bodyPr/>
          <a:lstStyle/>
          <a:p>
            <a:pPr defTabSz="2145738">
              <a:defRPr sz="7480" spc="-149">
                <a:latin typeface="Times New Roman"/>
                <a:ea typeface="Times New Roman"/>
                <a:cs typeface="Times New Roman"/>
                <a:sym typeface="Times New Roman"/>
              </a:defRPr>
            </a:pPr>
            <a:r>
              <a:rPr>
                <a:latin typeface="+mn-lt"/>
                <a:ea typeface="+mn-ea"/>
                <a:cs typeface="+mn-cs"/>
                <a:sym typeface="Helvetica Neue"/>
              </a:rPr>
              <a:t>实验对比 </a:t>
            </a:r>
            <a:r>
              <a:t>CNN - ViT</a:t>
            </a:r>
          </a:p>
        </p:txBody>
      </p:sp>
      <p:sp>
        <p:nvSpPr>
          <p:cNvPr id="383" name="归纳偏置…"/>
          <p:cNvSpPr txBox="1">
            <a:spLocks noGrp="1"/>
          </p:cNvSpPr>
          <p:nvPr>
            <p:ph type="body" idx="1"/>
          </p:nvPr>
        </p:nvSpPr>
        <p:spPr>
          <a:xfrm>
            <a:off x="2593628" y="2452205"/>
            <a:ext cx="19734180" cy="9904883"/>
          </a:xfrm>
          <a:prstGeom prst="rect">
            <a:avLst/>
          </a:prstGeom>
        </p:spPr>
        <p:txBody>
          <a:bodyPr anchor="ctr">
            <a:normAutofit fontScale="92500"/>
          </a:bodyPr>
          <a:lstStyle/>
          <a:p>
            <a:pPr marL="431164" indent="-431164" defTabSz="2365188">
              <a:lnSpc>
                <a:spcPts val="7100"/>
              </a:lnSpc>
              <a:spcBef>
                <a:spcPts val="4300"/>
              </a:spcBef>
              <a:defRPr sz="4656">
                <a:latin typeface="Times New Roman"/>
                <a:ea typeface="Times New Roman"/>
                <a:cs typeface="Times New Roman"/>
                <a:sym typeface="Times New Roman"/>
              </a:defRPr>
            </a:pPr>
            <a:r>
              <a:rPr dirty="0"/>
              <a:t> </a:t>
            </a:r>
            <a:r>
              <a:rPr dirty="0" err="1"/>
              <a:t>归纳偏置</a:t>
            </a:r>
            <a:endParaRPr dirty="0"/>
          </a:p>
          <a:p>
            <a:pPr marL="0" lvl="2" indent="886968" defTabSz="2365188">
              <a:lnSpc>
                <a:spcPts val="5600"/>
              </a:lnSpc>
              <a:spcBef>
                <a:spcPts val="4300"/>
              </a:spcBef>
              <a:buSzTx/>
              <a:buNone/>
              <a:defRPr sz="3395">
                <a:latin typeface="Times New Roman"/>
                <a:ea typeface="Times New Roman"/>
                <a:cs typeface="Times New Roman"/>
                <a:sym typeface="Times New Roman"/>
              </a:defRPr>
            </a:pPr>
            <a:r>
              <a:rPr dirty="0" err="1"/>
              <a:t>归纳偏置的概念可以理解为先验知识或归纳性偏好，归纳偏置的存在会促使模型优先考虑具有某些属性的解</a:t>
            </a:r>
            <a:endParaRPr dirty="0"/>
          </a:p>
          <a:p>
            <a:pPr marL="431164" indent="-431164" defTabSz="2365188">
              <a:lnSpc>
                <a:spcPts val="7100"/>
              </a:lnSpc>
              <a:spcBef>
                <a:spcPts val="4300"/>
              </a:spcBef>
              <a:defRPr sz="4656">
                <a:latin typeface="Times New Roman"/>
                <a:ea typeface="Times New Roman"/>
                <a:cs typeface="Times New Roman"/>
                <a:sym typeface="Times New Roman"/>
              </a:defRPr>
            </a:pPr>
            <a:r>
              <a:rPr dirty="0"/>
              <a:t> CNN </a:t>
            </a:r>
            <a:r>
              <a:rPr dirty="0" err="1"/>
              <a:t>的归纳偏置</a:t>
            </a:r>
            <a:endParaRPr dirty="0"/>
          </a:p>
          <a:p>
            <a:pPr marL="0" lvl="2" indent="886968" defTabSz="2365188">
              <a:lnSpc>
                <a:spcPts val="5600"/>
              </a:lnSpc>
              <a:spcBef>
                <a:spcPts val="4300"/>
              </a:spcBef>
              <a:buSzTx/>
              <a:buNone/>
              <a:defRPr sz="3395">
                <a:latin typeface="Times New Roman"/>
                <a:ea typeface="Times New Roman"/>
                <a:cs typeface="Times New Roman"/>
                <a:sym typeface="Times New Roman"/>
              </a:defRPr>
            </a:pPr>
            <a:r>
              <a:rPr dirty="0"/>
              <a:t>CNN </a:t>
            </a:r>
            <a:r>
              <a:rPr dirty="0" err="1"/>
              <a:t>的卷积与滑动窗口操作使其具备两种归纳偏置：局部感知与权值共享。换言之，CNN</a:t>
            </a:r>
            <a:r>
              <a:rPr dirty="0"/>
              <a:t> </a:t>
            </a:r>
            <a:r>
              <a:rPr dirty="0" err="1"/>
              <a:t>在面对所有图像时，默认图像中相邻的像素点具有更高的相似性，且图像特征</a:t>
            </a:r>
            <a:r>
              <a:rPr lang="zh-CN" altLang="en-US" dirty="0"/>
              <a:t>的提取</a:t>
            </a:r>
            <a:r>
              <a:rPr dirty="0" err="1"/>
              <a:t>与其在图像中的位置无关。在大多数图像中，这两种归纳偏置是合理的</a:t>
            </a:r>
            <a:endParaRPr dirty="0"/>
          </a:p>
          <a:p>
            <a:pPr marL="431164" indent="-431164" defTabSz="2365188">
              <a:lnSpc>
                <a:spcPts val="7100"/>
              </a:lnSpc>
              <a:spcBef>
                <a:spcPts val="4300"/>
              </a:spcBef>
              <a:defRPr sz="4656">
                <a:latin typeface="Times New Roman"/>
                <a:ea typeface="Times New Roman"/>
                <a:cs typeface="Times New Roman"/>
                <a:sym typeface="Times New Roman"/>
              </a:defRPr>
            </a:pPr>
            <a:r>
              <a:rPr dirty="0"/>
              <a:t> </a:t>
            </a:r>
            <a:r>
              <a:rPr dirty="0" err="1"/>
              <a:t>ViT</a:t>
            </a:r>
            <a:r>
              <a:rPr dirty="0"/>
              <a:t> </a:t>
            </a:r>
            <a:r>
              <a:rPr dirty="0" err="1"/>
              <a:t>的归纳偏置</a:t>
            </a:r>
            <a:endParaRPr dirty="0"/>
          </a:p>
          <a:p>
            <a:pPr marL="0" lvl="2" indent="886968" defTabSz="2365188">
              <a:lnSpc>
                <a:spcPts val="5600"/>
              </a:lnSpc>
              <a:spcBef>
                <a:spcPts val="4300"/>
              </a:spcBef>
              <a:buSzTx/>
              <a:buNone/>
              <a:defRPr sz="3395">
                <a:latin typeface="Times New Roman"/>
                <a:ea typeface="Times New Roman"/>
                <a:cs typeface="Times New Roman"/>
                <a:sym typeface="Times New Roman"/>
              </a:defRPr>
            </a:pPr>
            <a:r>
              <a:rPr dirty="0" err="1"/>
              <a:t>ViT</a:t>
            </a:r>
            <a:r>
              <a:rPr dirty="0"/>
              <a:t> </a:t>
            </a:r>
            <a:r>
              <a:rPr dirty="0" err="1"/>
              <a:t>最小化了归纳偏置，仅有</a:t>
            </a:r>
            <a:r>
              <a:rPr dirty="0"/>
              <a:t> Position </a:t>
            </a:r>
            <a:r>
              <a:rPr dirty="0" err="1"/>
              <a:t>Embedding，并且是可训练的。故</a:t>
            </a:r>
            <a:r>
              <a:rPr dirty="0"/>
              <a:t> </a:t>
            </a:r>
            <a:r>
              <a:rPr dirty="0" err="1"/>
              <a:t>ViT</a:t>
            </a:r>
            <a:r>
              <a:rPr dirty="0"/>
              <a:t> </a:t>
            </a:r>
            <a:r>
              <a:rPr dirty="0" err="1"/>
              <a:t>对图像特性的感知完全来自于训练过程，需要较大的训练集来达到较好的效果，并相较于</a:t>
            </a:r>
            <a:r>
              <a:rPr dirty="0"/>
              <a:t> CNN </a:t>
            </a:r>
            <a:r>
              <a:rPr dirty="0" err="1"/>
              <a:t>拥有更好的全局感知能力</a:t>
            </a:r>
            <a:endParaRPr dirty="0"/>
          </a:p>
        </p:txBody>
      </p:sp>
      <p:sp>
        <p:nvSpPr>
          <p:cNvPr id="5" name="1">
            <a:extLst>
              <a:ext uri="{FF2B5EF4-FFF2-40B4-BE49-F238E27FC236}">
                <a16:creationId xmlns:a16="http://schemas.microsoft.com/office/drawing/2014/main" id="{C3171D9C-8A7D-4924-8E96-6A14332613C7}"/>
              </a:ext>
            </a:extLst>
          </p:cNvPr>
          <p:cNvSpPr txBox="1">
            <a:spLocks/>
          </p:cNvSpPr>
          <p:nvPr/>
        </p:nvSpPr>
        <p:spPr>
          <a:xfrm>
            <a:off x="11877975" y="12737454"/>
            <a:ext cx="615554"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r>
              <a:rPr lang="en-US" sz="4000" dirty="0">
                <a:latin typeface="Times New Roman" panose="02020603050405020304" pitchFamily="18" charset="0"/>
                <a:cs typeface="Times New Roman" panose="02020603050405020304" pitchFamily="18" charset="0"/>
              </a:rPr>
              <a:t>16</a:t>
            </a: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Position Embedding"/>
          <p:cNvSpPr txBox="1">
            <a:spLocks noGrp="1"/>
          </p:cNvSpPr>
          <p:nvPr>
            <p:ph type="title"/>
          </p:nvPr>
        </p:nvSpPr>
        <p:spPr>
          <a:prstGeom prst="rect">
            <a:avLst/>
          </a:prstGeom>
        </p:spPr>
        <p:txBody>
          <a:bodyPr/>
          <a:lstStyle>
            <a:lvl1pPr>
              <a:defRPr>
                <a:latin typeface="Times New Roman"/>
                <a:ea typeface="Times New Roman"/>
                <a:cs typeface="Times New Roman"/>
                <a:sym typeface="Times New Roman"/>
              </a:defRPr>
            </a:lvl1pPr>
          </a:lstStyle>
          <a:p>
            <a:r>
              <a:t>Position Embedding</a:t>
            </a:r>
          </a:p>
        </p:txBody>
      </p:sp>
      <p:grpSp>
        <p:nvGrpSpPr>
          <p:cNvPr id="389" name="成组"/>
          <p:cNvGrpSpPr/>
          <p:nvPr/>
        </p:nvGrpSpPr>
        <p:grpSpPr>
          <a:xfrm>
            <a:off x="2266487" y="3840565"/>
            <a:ext cx="8102601" cy="7772401"/>
            <a:chOff x="0" y="0"/>
            <a:chExt cx="8102600" cy="7772399"/>
          </a:xfrm>
        </p:grpSpPr>
        <p:pic>
          <p:nvPicPr>
            <p:cNvPr id="387" name="截屏2022-04-06 下午8.22.20.png" descr="截屏2022-04-06 下午8.22.20.png"/>
            <p:cNvPicPr>
              <a:picLocks noChangeAspect="1"/>
            </p:cNvPicPr>
            <p:nvPr/>
          </p:nvPicPr>
          <p:blipFill>
            <a:blip r:embed="rId2"/>
            <a:stretch>
              <a:fillRect/>
            </a:stretch>
          </p:blipFill>
          <p:spPr>
            <a:xfrm>
              <a:off x="0" y="0"/>
              <a:ext cx="8102601" cy="7150100"/>
            </a:xfrm>
            <a:prstGeom prst="rect">
              <a:avLst/>
            </a:prstGeom>
            <a:ln w="12700" cap="flat">
              <a:noFill/>
              <a:miter lim="400000"/>
            </a:ln>
            <a:effectLst/>
          </p:spPr>
        </p:pic>
        <p:sp>
          <p:nvSpPr>
            <p:cNvPr id="388" name="Title"/>
            <p:cNvSpPr/>
            <p:nvPr/>
          </p:nvSpPr>
          <p:spPr>
            <a:xfrm>
              <a:off x="0" y="7251700"/>
              <a:ext cx="8102601" cy="520700"/>
            </a:xfrm>
            <a:prstGeom prst="roundRect">
              <a:avLst>
                <a:gd name="adj" fmla="val 0"/>
              </a:avLst>
            </a:prstGeom>
            <a:solidFill>
              <a:srgbClr val="000000">
                <a:alpha val="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defTabSz="825500">
                <a:defRPr>
                  <a:solidFill>
                    <a:srgbClr val="000000"/>
                  </a:solidFill>
                </a:defRPr>
              </a:lvl1pPr>
            </a:lstStyle>
            <a:p>
              <a:r>
                <a:t>图 6  相似程度可视化</a:t>
              </a:r>
            </a:p>
          </p:txBody>
        </p:sp>
      </p:grpSp>
      <p:sp>
        <p:nvSpPr>
          <p:cNvPr id="390" name="如图所示，Patch Embedding 能够学习到表示位置及距离的信息…"/>
          <p:cNvSpPr txBox="1">
            <a:spLocks noGrp="1"/>
          </p:cNvSpPr>
          <p:nvPr>
            <p:ph type="body" sz="half" idx="1"/>
          </p:nvPr>
        </p:nvSpPr>
        <p:spPr>
          <a:xfrm>
            <a:off x="12776566" y="2521637"/>
            <a:ext cx="8899997" cy="8672726"/>
          </a:xfrm>
          <a:prstGeom prst="rect">
            <a:avLst/>
          </a:prstGeom>
        </p:spPr>
        <p:txBody>
          <a:bodyPr anchor="ctr">
            <a:normAutofit fontScale="70000" lnSpcReduction="20000"/>
          </a:bodyPr>
          <a:lstStyle/>
          <a:p>
            <a:pPr marL="524255" indent="-524255" defTabSz="2096971">
              <a:lnSpc>
                <a:spcPts val="6800"/>
              </a:lnSpc>
              <a:spcBef>
                <a:spcPts val="3800"/>
              </a:spcBef>
              <a:defRPr sz="4128">
                <a:latin typeface="Times New Roman"/>
                <a:ea typeface="Times New Roman"/>
                <a:cs typeface="Times New Roman"/>
                <a:sym typeface="Times New Roman"/>
              </a:defRPr>
            </a:pPr>
            <a:r>
              <a:rPr dirty="0"/>
              <a:t> </a:t>
            </a:r>
            <a:r>
              <a:rPr dirty="0" err="1"/>
              <a:t>如图所示，P</a:t>
            </a:r>
            <a:r>
              <a:rPr lang="en-US" altLang="zh-CN" dirty="0" err="1"/>
              <a:t>osition</a:t>
            </a:r>
            <a:r>
              <a:rPr dirty="0"/>
              <a:t> Embedding </a:t>
            </a:r>
            <a:r>
              <a:rPr dirty="0" err="1"/>
              <a:t>能够学习到表示位置及距离的信息</a:t>
            </a:r>
            <a:endParaRPr dirty="0"/>
          </a:p>
          <a:p>
            <a:pPr marL="524255" indent="-524255" defTabSz="2096971">
              <a:lnSpc>
                <a:spcPts val="6800"/>
              </a:lnSpc>
              <a:spcBef>
                <a:spcPts val="3800"/>
              </a:spcBef>
              <a:defRPr sz="4128">
                <a:latin typeface="Times New Roman"/>
                <a:ea typeface="Times New Roman"/>
                <a:cs typeface="Times New Roman"/>
                <a:sym typeface="Times New Roman"/>
              </a:defRPr>
            </a:pPr>
            <a:r>
              <a:rPr dirty="0"/>
              <a:t> Embedding </a:t>
            </a:r>
            <a:r>
              <a:rPr dirty="0" err="1"/>
              <a:t>与其自身相似度最高</a:t>
            </a:r>
            <a:endParaRPr dirty="0"/>
          </a:p>
          <a:p>
            <a:pPr marL="524255" indent="-524255" defTabSz="2096971">
              <a:lnSpc>
                <a:spcPts val="6800"/>
              </a:lnSpc>
              <a:spcBef>
                <a:spcPts val="3800"/>
              </a:spcBef>
              <a:defRPr sz="4128">
                <a:latin typeface="Times New Roman"/>
                <a:ea typeface="Times New Roman"/>
                <a:cs typeface="Times New Roman"/>
                <a:sym typeface="Times New Roman"/>
              </a:defRPr>
            </a:pPr>
            <a:r>
              <a:rPr dirty="0"/>
              <a:t> Embedding </a:t>
            </a:r>
            <a:r>
              <a:rPr dirty="0" err="1"/>
              <a:t>与距离最远的</a:t>
            </a:r>
            <a:r>
              <a:rPr dirty="0"/>
              <a:t> Embedding </a:t>
            </a:r>
            <a:r>
              <a:rPr dirty="0" err="1"/>
              <a:t>相似度最低</a:t>
            </a:r>
            <a:endParaRPr dirty="0"/>
          </a:p>
          <a:p>
            <a:pPr marL="524255" indent="-524255" defTabSz="2096971">
              <a:lnSpc>
                <a:spcPts val="6800"/>
              </a:lnSpc>
              <a:spcBef>
                <a:spcPts val="3800"/>
              </a:spcBef>
              <a:defRPr sz="4128">
                <a:latin typeface="Times New Roman"/>
                <a:ea typeface="Times New Roman"/>
                <a:cs typeface="Times New Roman"/>
                <a:sym typeface="Times New Roman"/>
              </a:defRPr>
            </a:pPr>
            <a:r>
              <a:rPr dirty="0"/>
              <a:t> Embedding </a:t>
            </a:r>
            <a:r>
              <a:rPr dirty="0" err="1"/>
              <a:t>与同行及同列的Embedding</a:t>
            </a:r>
            <a:r>
              <a:rPr dirty="0"/>
              <a:t> </a:t>
            </a:r>
            <a:r>
              <a:rPr dirty="0" err="1"/>
              <a:t>具有一定的相似度</a:t>
            </a:r>
            <a:endParaRPr dirty="0"/>
          </a:p>
          <a:p>
            <a:pPr marL="524255" indent="-524255" defTabSz="2096971">
              <a:lnSpc>
                <a:spcPts val="6800"/>
              </a:lnSpc>
              <a:spcBef>
                <a:spcPts val="3800"/>
              </a:spcBef>
              <a:defRPr sz="4128">
                <a:latin typeface="Times New Roman"/>
                <a:ea typeface="Times New Roman"/>
                <a:cs typeface="Times New Roman"/>
                <a:sym typeface="Times New Roman"/>
              </a:defRPr>
            </a:pPr>
            <a:r>
              <a:rPr dirty="0"/>
              <a:t> CNN </a:t>
            </a:r>
            <a:r>
              <a:rPr dirty="0" err="1"/>
              <a:t>不考虑特征的位置及相对距离</a:t>
            </a:r>
            <a:endParaRPr dirty="0"/>
          </a:p>
        </p:txBody>
      </p:sp>
      <p:sp>
        <p:nvSpPr>
          <p:cNvPr id="8" name="1">
            <a:extLst>
              <a:ext uri="{FF2B5EF4-FFF2-40B4-BE49-F238E27FC236}">
                <a16:creationId xmlns:a16="http://schemas.microsoft.com/office/drawing/2014/main" id="{AD0238BE-ED29-452A-867B-1389AB1084D5}"/>
              </a:ext>
            </a:extLst>
          </p:cNvPr>
          <p:cNvSpPr txBox="1">
            <a:spLocks/>
          </p:cNvSpPr>
          <p:nvPr/>
        </p:nvSpPr>
        <p:spPr>
          <a:xfrm>
            <a:off x="11877975" y="12737454"/>
            <a:ext cx="615554"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r>
              <a:rPr lang="en-US" sz="4000" dirty="0">
                <a:latin typeface="Times New Roman" panose="02020603050405020304" pitchFamily="18" charset="0"/>
                <a:cs typeface="Times New Roman" panose="02020603050405020304" pitchFamily="18" charset="0"/>
              </a:rPr>
              <a:t>17</a:t>
            </a: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全局感知能力"/>
          <p:cNvSpPr txBox="1">
            <a:spLocks noGrp="1"/>
          </p:cNvSpPr>
          <p:nvPr>
            <p:ph type="title"/>
          </p:nvPr>
        </p:nvSpPr>
        <p:spPr>
          <a:prstGeom prst="rect">
            <a:avLst/>
          </a:prstGeom>
        </p:spPr>
        <p:txBody>
          <a:bodyPr/>
          <a:lstStyle>
            <a:lvl1pPr defTabSz="2145738">
              <a:defRPr sz="7480" spc="-149"/>
            </a:lvl1pPr>
          </a:lstStyle>
          <a:p>
            <a:r>
              <a:t>全局感知能力</a:t>
            </a:r>
          </a:p>
        </p:txBody>
      </p:sp>
      <p:sp>
        <p:nvSpPr>
          <p:cNvPr id="394" name="Transformer 擅长捕捉长距离的关系，在图像中表现为捕捉到距离较远的像素点间的相似性…"/>
          <p:cNvSpPr txBox="1">
            <a:spLocks noGrp="1"/>
          </p:cNvSpPr>
          <p:nvPr>
            <p:ph type="body" sz="half" idx="1"/>
          </p:nvPr>
        </p:nvSpPr>
        <p:spPr>
          <a:xfrm>
            <a:off x="10710780" y="2687404"/>
            <a:ext cx="10918389" cy="9450091"/>
          </a:xfrm>
          <a:prstGeom prst="rect">
            <a:avLst/>
          </a:prstGeom>
        </p:spPr>
        <p:txBody>
          <a:bodyPr anchor="ctr">
            <a:normAutofit fontScale="77500" lnSpcReduction="20000"/>
          </a:bodyPr>
          <a:lstStyle/>
          <a:p>
            <a:pPr marL="512063" indent="-512063" defTabSz="2048204">
              <a:lnSpc>
                <a:spcPts val="6600"/>
              </a:lnSpc>
              <a:spcBef>
                <a:spcPts val="3700"/>
              </a:spcBef>
              <a:defRPr sz="4032">
                <a:latin typeface="Times New Roman"/>
                <a:ea typeface="Times New Roman"/>
                <a:cs typeface="Times New Roman"/>
                <a:sym typeface="Times New Roman"/>
              </a:defRPr>
            </a:pPr>
            <a:r>
              <a:t> Transformer 擅长捕捉长距离的关系，在图像中表现为捕捉到距离较远的像素点间的相似性</a:t>
            </a:r>
          </a:p>
          <a:p>
            <a:pPr marL="512063" indent="-512063" defTabSz="2048204">
              <a:lnSpc>
                <a:spcPts val="6600"/>
              </a:lnSpc>
              <a:spcBef>
                <a:spcPts val="3700"/>
              </a:spcBef>
              <a:defRPr sz="4032">
                <a:latin typeface="Times New Roman"/>
                <a:ea typeface="Times New Roman"/>
                <a:cs typeface="Times New Roman"/>
                <a:sym typeface="Times New Roman"/>
              </a:defRPr>
            </a:pPr>
            <a:r>
              <a:t> 如图所示，ViT 在第一层就能捕捉到相隔 10 至 110 个像素的两个像素点间的相似性</a:t>
            </a:r>
          </a:p>
          <a:p>
            <a:pPr marL="512063" indent="-512063" defTabSz="2048204">
              <a:lnSpc>
                <a:spcPts val="6600"/>
              </a:lnSpc>
              <a:spcBef>
                <a:spcPts val="3700"/>
              </a:spcBef>
              <a:defRPr sz="4032">
                <a:latin typeface="Times New Roman"/>
                <a:ea typeface="Times New Roman"/>
                <a:cs typeface="Times New Roman"/>
                <a:sym typeface="Times New Roman"/>
              </a:defRPr>
            </a:pPr>
            <a:r>
              <a:t> 随着深度增加，ViT 已经能够捕捉到带有语义的概念，而不是依赖相邻的像素点进行判断</a:t>
            </a:r>
          </a:p>
          <a:p>
            <a:pPr marL="512063" indent="-512063" defTabSz="2048204">
              <a:lnSpc>
                <a:spcPts val="6600"/>
              </a:lnSpc>
              <a:spcBef>
                <a:spcPts val="3700"/>
              </a:spcBef>
              <a:defRPr sz="4032">
                <a:latin typeface="Times New Roman"/>
                <a:ea typeface="Times New Roman"/>
                <a:cs typeface="Times New Roman"/>
                <a:sym typeface="Times New Roman"/>
              </a:defRPr>
            </a:pPr>
            <a:r>
              <a:t> CNN 的感受野使其仅能捕捉到距离较近的像素点间的相似性，尽管 CNN 能够通过空洞卷积和池化等操作来增加感受野，仍然难以捕捉到超长距离像素间的相似性</a:t>
            </a:r>
          </a:p>
        </p:txBody>
      </p:sp>
      <p:grpSp>
        <p:nvGrpSpPr>
          <p:cNvPr id="397" name="成组"/>
          <p:cNvGrpSpPr/>
          <p:nvPr/>
        </p:nvGrpSpPr>
        <p:grpSpPr>
          <a:xfrm>
            <a:off x="2559272" y="3219449"/>
            <a:ext cx="7531101" cy="7899401"/>
            <a:chOff x="0" y="0"/>
            <a:chExt cx="7531100" cy="7899399"/>
          </a:xfrm>
        </p:grpSpPr>
        <p:pic>
          <p:nvPicPr>
            <p:cNvPr id="395" name="截屏2022-04-13 上午11.49.04.png" descr="截屏2022-04-13 上午11.49.04.png"/>
            <p:cNvPicPr>
              <a:picLocks noChangeAspect="1"/>
            </p:cNvPicPr>
            <p:nvPr/>
          </p:nvPicPr>
          <p:blipFill>
            <a:blip r:embed="rId2"/>
            <a:stretch>
              <a:fillRect/>
            </a:stretch>
          </p:blipFill>
          <p:spPr>
            <a:xfrm>
              <a:off x="0" y="0"/>
              <a:ext cx="7531100" cy="7277100"/>
            </a:xfrm>
            <a:prstGeom prst="rect">
              <a:avLst/>
            </a:prstGeom>
            <a:ln w="12700" cap="flat">
              <a:noFill/>
              <a:miter lim="400000"/>
            </a:ln>
            <a:effectLst/>
          </p:spPr>
        </p:pic>
        <p:sp>
          <p:nvSpPr>
            <p:cNvPr id="396" name="Caption"/>
            <p:cNvSpPr/>
            <p:nvPr/>
          </p:nvSpPr>
          <p:spPr>
            <a:xfrm>
              <a:off x="0" y="7378700"/>
              <a:ext cx="7531100" cy="520700"/>
            </a:xfrm>
            <a:prstGeom prst="roundRect">
              <a:avLst>
                <a:gd name="adj" fmla="val 0"/>
              </a:avLst>
            </a:prstGeom>
            <a:solidFill>
              <a:srgbClr val="000000">
                <a:alpha val="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defRPr>
                  <a:solidFill>
                    <a:srgbClr val="000000"/>
                  </a:solidFill>
                </a:defRPr>
              </a:lvl1pPr>
            </a:lstStyle>
            <a:p>
              <a:r>
                <a:t>图 7  平均注意力距离</a:t>
              </a:r>
            </a:p>
          </p:txBody>
        </p:sp>
      </p:grpSp>
      <p:sp>
        <p:nvSpPr>
          <p:cNvPr id="8" name="1">
            <a:extLst>
              <a:ext uri="{FF2B5EF4-FFF2-40B4-BE49-F238E27FC236}">
                <a16:creationId xmlns:a16="http://schemas.microsoft.com/office/drawing/2014/main" id="{C7BF6F14-97E2-48B9-8685-1C4DB2280E0C}"/>
              </a:ext>
            </a:extLst>
          </p:cNvPr>
          <p:cNvSpPr txBox="1">
            <a:spLocks/>
          </p:cNvSpPr>
          <p:nvPr/>
        </p:nvSpPr>
        <p:spPr>
          <a:xfrm>
            <a:off x="11877975" y="12737454"/>
            <a:ext cx="615554"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r>
              <a:rPr lang="en-US" sz="4000" dirty="0">
                <a:latin typeface="Times New Roman" panose="02020603050405020304" pitchFamily="18" charset="0"/>
                <a:cs typeface="Times New Roman" panose="02020603050405020304" pitchFamily="18" charset="0"/>
              </a:rPr>
              <a:t>18</a:t>
            </a: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实验对比 CNN - ViT"/>
          <p:cNvSpPr txBox="1">
            <a:spLocks noGrp="1"/>
          </p:cNvSpPr>
          <p:nvPr>
            <p:ph type="title"/>
          </p:nvPr>
        </p:nvSpPr>
        <p:spPr>
          <a:prstGeom prst="rect">
            <a:avLst/>
          </a:prstGeom>
        </p:spPr>
        <p:txBody>
          <a:bodyPr/>
          <a:lstStyle>
            <a:lvl1pPr defTabSz="2145738">
              <a:defRPr sz="7480" spc="-149"/>
            </a:lvl1pPr>
          </a:lstStyle>
          <a:p>
            <a:r>
              <a:t>实验对比 CNN - ViT</a:t>
            </a:r>
          </a:p>
        </p:txBody>
      </p:sp>
      <p:grpSp>
        <p:nvGrpSpPr>
          <p:cNvPr id="415" name="成组"/>
          <p:cNvGrpSpPr/>
          <p:nvPr/>
        </p:nvGrpSpPr>
        <p:grpSpPr>
          <a:xfrm>
            <a:off x="638416" y="5536490"/>
            <a:ext cx="12925369" cy="4001921"/>
            <a:chOff x="-337095" y="0"/>
            <a:chExt cx="12925368" cy="4001920"/>
          </a:xfrm>
        </p:grpSpPr>
        <p:grpSp>
          <p:nvGrpSpPr>
            <p:cNvPr id="413" name="成组"/>
            <p:cNvGrpSpPr/>
            <p:nvPr/>
          </p:nvGrpSpPr>
          <p:grpSpPr>
            <a:xfrm>
              <a:off x="-337096" y="0"/>
              <a:ext cx="12925370" cy="3265321"/>
              <a:chOff x="-337095" y="0"/>
              <a:chExt cx="12925368" cy="3265320"/>
            </a:xfrm>
          </p:grpSpPr>
          <p:grpSp>
            <p:nvGrpSpPr>
              <p:cNvPr id="403" name="成组"/>
              <p:cNvGrpSpPr/>
              <p:nvPr/>
            </p:nvGrpSpPr>
            <p:grpSpPr>
              <a:xfrm>
                <a:off x="-337096" y="0"/>
                <a:ext cx="3657601" cy="3265321"/>
                <a:chOff x="0" y="0"/>
                <a:chExt cx="3657600" cy="3265320"/>
              </a:xfrm>
            </p:grpSpPr>
            <p:pic>
              <p:nvPicPr>
                <p:cNvPr id="401" name="截屏2022-04-12 下午10.20.53.png" descr="截屏2022-04-12 下午10.20.53.png"/>
                <p:cNvPicPr>
                  <a:picLocks noChangeAspect="1"/>
                </p:cNvPicPr>
                <p:nvPr/>
              </p:nvPicPr>
              <p:blipFill>
                <a:blip r:embed="rId2"/>
                <a:stretch>
                  <a:fillRect/>
                </a:stretch>
              </p:blipFill>
              <p:spPr>
                <a:xfrm>
                  <a:off x="337095" y="0"/>
                  <a:ext cx="2983410" cy="2643021"/>
                </a:xfrm>
                <a:prstGeom prst="rect">
                  <a:avLst/>
                </a:prstGeom>
                <a:ln w="12700" cap="flat">
                  <a:noFill/>
                  <a:miter lim="400000"/>
                </a:ln>
                <a:effectLst/>
              </p:spPr>
            </p:pic>
            <p:sp>
              <p:nvSpPr>
                <p:cNvPr id="402" name="Caption"/>
                <p:cNvSpPr/>
                <p:nvPr/>
              </p:nvSpPr>
              <p:spPr>
                <a:xfrm>
                  <a:off x="0" y="2744620"/>
                  <a:ext cx="3657601" cy="520701"/>
                </a:xfrm>
                <a:prstGeom prst="roundRect">
                  <a:avLst>
                    <a:gd name="adj" fmla="val 0"/>
                  </a:avLst>
                </a:prstGeom>
                <a:solidFill>
                  <a:srgbClr val="000000">
                    <a:alpha val="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r>
                    <a:t>(a) 遮挡</a:t>
                  </a:r>
                </a:p>
              </p:txBody>
            </p:sp>
          </p:grpSp>
          <p:grpSp>
            <p:nvGrpSpPr>
              <p:cNvPr id="406" name="成组"/>
              <p:cNvGrpSpPr/>
              <p:nvPr/>
            </p:nvGrpSpPr>
            <p:grpSpPr>
              <a:xfrm>
                <a:off x="2752160" y="36397"/>
                <a:ext cx="3657601" cy="3192527"/>
                <a:chOff x="0" y="0"/>
                <a:chExt cx="3657600" cy="3192526"/>
              </a:xfrm>
            </p:grpSpPr>
            <p:pic>
              <p:nvPicPr>
                <p:cNvPr id="404" name="截屏2022-04-12 下午10.21.07.png" descr="截屏2022-04-12 下午10.21.07.png"/>
                <p:cNvPicPr>
                  <a:picLocks noChangeAspect="1"/>
                </p:cNvPicPr>
                <p:nvPr/>
              </p:nvPicPr>
              <p:blipFill>
                <a:blip r:embed="rId3"/>
                <a:stretch>
                  <a:fillRect/>
                </a:stretch>
              </p:blipFill>
              <p:spPr>
                <a:xfrm>
                  <a:off x="355862" y="0"/>
                  <a:ext cx="2945876" cy="2570227"/>
                </a:xfrm>
                <a:prstGeom prst="rect">
                  <a:avLst/>
                </a:prstGeom>
                <a:ln w="12700" cap="flat">
                  <a:noFill/>
                  <a:miter lim="400000"/>
                </a:ln>
                <a:effectLst/>
              </p:spPr>
            </p:pic>
            <p:sp>
              <p:nvSpPr>
                <p:cNvPr id="405" name="Caption"/>
                <p:cNvSpPr/>
                <p:nvPr/>
              </p:nvSpPr>
              <p:spPr>
                <a:xfrm>
                  <a:off x="0" y="2671826"/>
                  <a:ext cx="3657601" cy="520701"/>
                </a:xfrm>
                <a:prstGeom prst="roundRect">
                  <a:avLst>
                    <a:gd name="adj" fmla="val 0"/>
                  </a:avLst>
                </a:prstGeom>
                <a:solidFill>
                  <a:srgbClr val="000000">
                    <a:alpha val="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r>
                    <a:t>(b) 分布偏移</a:t>
                  </a:r>
                </a:p>
              </p:txBody>
            </p:sp>
          </p:grpSp>
          <p:grpSp>
            <p:nvGrpSpPr>
              <p:cNvPr id="409" name="成组"/>
              <p:cNvGrpSpPr/>
              <p:nvPr/>
            </p:nvGrpSpPr>
            <p:grpSpPr>
              <a:xfrm>
                <a:off x="5841417" y="38644"/>
                <a:ext cx="3657601" cy="3188033"/>
                <a:chOff x="0" y="0"/>
                <a:chExt cx="3657600" cy="3188032"/>
              </a:xfrm>
            </p:grpSpPr>
            <p:pic>
              <p:nvPicPr>
                <p:cNvPr id="407" name="截屏2022-04-12 下午10.21.21.png" descr="截屏2022-04-12 下午10.21.21.png"/>
                <p:cNvPicPr>
                  <a:picLocks noChangeAspect="1"/>
                </p:cNvPicPr>
                <p:nvPr/>
              </p:nvPicPr>
              <p:blipFill>
                <a:blip r:embed="rId4"/>
                <a:stretch>
                  <a:fillRect/>
                </a:stretch>
              </p:blipFill>
              <p:spPr>
                <a:xfrm>
                  <a:off x="337095" y="0"/>
                  <a:ext cx="2983410" cy="2565733"/>
                </a:xfrm>
                <a:prstGeom prst="rect">
                  <a:avLst/>
                </a:prstGeom>
                <a:ln w="12700" cap="flat">
                  <a:noFill/>
                  <a:miter lim="400000"/>
                </a:ln>
                <a:effectLst/>
              </p:spPr>
            </p:pic>
            <p:sp>
              <p:nvSpPr>
                <p:cNvPr id="408" name="Caption"/>
                <p:cNvSpPr/>
                <p:nvPr/>
              </p:nvSpPr>
              <p:spPr>
                <a:xfrm>
                  <a:off x="0" y="2667332"/>
                  <a:ext cx="3657601" cy="520701"/>
                </a:xfrm>
                <a:prstGeom prst="roundRect">
                  <a:avLst>
                    <a:gd name="adj" fmla="val 0"/>
                  </a:avLst>
                </a:prstGeom>
                <a:solidFill>
                  <a:srgbClr val="000000">
                    <a:alpha val="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r>
                    <a:t>(c) 对抗 Patch</a:t>
                  </a:r>
                </a:p>
              </p:txBody>
            </p:sp>
          </p:grpSp>
          <p:grpSp>
            <p:nvGrpSpPr>
              <p:cNvPr id="412" name="成组"/>
              <p:cNvGrpSpPr/>
              <p:nvPr/>
            </p:nvGrpSpPr>
            <p:grpSpPr>
              <a:xfrm>
                <a:off x="8930673" y="25325"/>
                <a:ext cx="3657601" cy="3214671"/>
                <a:chOff x="0" y="0"/>
                <a:chExt cx="3657600" cy="3214670"/>
              </a:xfrm>
            </p:grpSpPr>
            <p:pic>
              <p:nvPicPr>
                <p:cNvPr id="410" name="截屏2022-04-12 下午10.21.38.png" descr="截屏2022-04-12 下午10.21.38.png"/>
                <p:cNvPicPr>
                  <a:picLocks noChangeAspect="1"/>
                </p:cNvPicPr>
                <p:nvPr/>
              </p:nvPicPr>
              <p:blipFill>
                <a:blip r:embed="rId5"/>
                <a:stretch>
                  <a:fillRect/>
                </a:stretch>
              </p:blipFill>
              <p:spPr>
                <a:xfrm>
                  <a:off x="355862" y="0"/>
                  <a:ext cx="2945876" cy="2592371"/>
                </a:xfrm>
                <a:prstGeom prst="rect">
                  <a:avLst/>
                </a:prstGeom>
                <a:ln w="12700" cap="flat">
                  <a:noFill/>
                  <a:miter lim="400000"/>
                </a:ln>
                <a:effectLst/>
              </p:spPr>
            </p:pic>
            <p:sp>
              <p:nvSpPr>
                <p:cNvPr id="411" name="Caption"/>
                <p:cNvSpPr/>
                <p:nvPr/>
              </p:nvSpPr>
              <p:spPr>
                <a:xfrm>
                  <a:off x="0" y="2693970"/>
                  <a:ext cx="3657601" cy="520701"/>
                </a:xfrm>
                <a:prstGeom prst="roundRect">
                  <a:avLst>
                    <a:gd name="adj" fmla="val 0"/>
                  </a:avLst>
                </a:prstGeom>
                <a:solidFill>
                  <a:srgbClr val="000000">
                    <a:alpha val="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r>
                    <a:t>(d) 乱序 Patches</a:t>
                  </a:r>
                </a:p>
              </p:txBody>
            </p:sp>
          </p:grpSp>
        </p:grpSp>
        <p:sp>
          <p:nvSpPr>
            <p:cNvPr id="414" name="Caption"/>
            <p:cNvSpPr/>
            <p:nvPr/>
          </p:nvSpPr>
          <p:spPr>
            <a:xfrm>
              <a:off x="0" y="2744620"/>
              <a:ext cx="12232412" cy="1257301"/>
            </a:xfrm>
            <a:prstGeom prst="roundRect">
              <a:avLst>
                <a:gd name="adj" fmla="val 0"/>
              </a:avLst>
            </a:prstGeom>
            <a:solidFill>
              <a:srgbClr val="000000">
                <a:alpha val="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endParaRPr/>
            </a:p>
            <a:p>
              <a:endParaRPr/>
            </a:p>
            <a:p>
              <a:pPr>
                <a:defRPr>
                  <a:solidFill>
                    <a:srgbClr val="000000"/>
                  </a:solidFill>
                </a:defRPr>
              </a:pPr>
              <a:r>
                <a:t>图 8  处理后图像</a:t>
              </a:r>
              <a:r>
                <a:rPr baseline="31999"/>
                <a:t>[6]</a:t>
              </a:r>
            </a:p>
          </p:txBody>
        </p:sp>
      </p:grpSp>
      <p:sp>
        <p:nvSpPr>
          <p:cNvPr id="416" name="在面对如图所示的图像时，ViT 仍能准确地对图像类别做出判断…"/>
          <p:cNvSpPr txBox="1">
            <a:spLocks noGrp="1"/>
          </p:cNvSpPr>
          <p:nvPr>
            <p:ph type="body" sz="half" idx="1"/>
          </p:nvPr>
        </p:nvSpPr>
        <p:spPr>
          <a:xfrm>
            <a:off x="13937708" y="2521637"/>
            <a:ext cx="8899998" cy="8672726"/>
          </a:xfrm>
          <a:prstGeom prst="rect">
            <a:avLst/>
          </a:prstGeom>
        </p:spPr>
        <p:txBody>
          <a:bodyPr anchor="ctr"/>
          <a:lstStyle/>
          <a:p>
            <a:pPr>
              <a:lnSpc>
                <a:spcPts val="7900"/>
              </a:lnSpc>
              <a:defRPr>
                <a:latin typeface="Times New Roman"/>
                <a:ea typeface="Times New Roman"/>
                <a:cs typeface="Times New Roman"/>
                <a:sym typeface="Times New Roman"/>
              </a:defRPr>
            </a:pPr>
            <a:r>
              <a:t> 在面对如图所示的图像时，ViT 仍能准确地对图像类别做出判断</a:t>
            </a:r>
          </a:p>
          <a:p>
            <a:pPr>
              <a:lnSpc>
                <a:spcPts val="7900"/>
              </a:lnSpc>
              <a:defRPr>
                <a:latin typeface="Times New Roman"/>
                <a:ea typeface="Times New Roman"/>
                <a:cs typeface="Times New Roman"/>
                <a:sym typeface="Times New Roman"/>
              </a:defRPr>
            </a:pPr>
            <a:r>
              <a:t> CNN 在面对类似图像时的表现不如 ViT</a:t>
            </a:r>
          </a:p>
        </p:txBody>
      </p:sp>
      <p:sp>
        <p:nvSpPr>
          <p:cNvPr id="20" name="1">
            <a:extLst>
              <a:ext uri="{FF2B5EF4-FFF2-40B4-BE49-F238E27FC236}">
                <a16:creationId xmlns:a16="http://schemas.microsoft.com/office/drawing/2014/main" id="{7093F344-1016-4CD2-BF65-5168FDBADEAE}"/>
              </a:ext>
            </a:extLst>
          </p:cNvPr>
          <p:cNvSpPr txBox="1">
            <a:spLocks/>
          </p:cNvSpPr>
          <p:nvPr/>
        </p:nvSpPr>
        <p:spPr>
          <a:xfrm>
            <a:off x="11877975" y="12737454"/>
            <a:ext cx="615554"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r>
              <a:rPr lang="en-US" sz="4000" dirty="0">
                <a:latin typeface="Times New Roman" panose="02020603050405020304" pitchFamily="18" charset="0"/>
                <a:cs typeface="Times New Roman" panose="02020603050405020304" pitchFamily="18" charset="0"/>
              </a:rPr>
              <a:t>19</a:t>
            </a: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参考文献"/>
          <p:cNvSpPr txBox="1">
            <a:spLocks noGrp="1"/>
          </p:cNvSpPr>
          <p:nvPr>
            <p:ph type="title"/>
          </p:nvPr>
        </p:nvSpPr>
        <p:spPr>
          <a:xfrm>
            <a:off x="9650465" y="4533900"/>
            <a:ext cx="6465249" cy="4648200"/>
          </a:xfrm>
          <a:prstGeom prst="rect">
            <a:avLst/>
          </a:prstGeom>
        </p:spPr>
        <p:txBody>
          <a:bodyPr/>
          <a:lstStyle/>
          <a:p>
            <a:pPr defTabSz="1389853">
              <a:defRPr sz="6612" spc="-132"/>
            </a:pPr>
            <a:r>
              <a:t> </a:t>
            </a:r>
          </a:p>
          <a:p>
            <a:pPr defTabSz="1389853">
              <a:defRPr sz="6612" spc="-132"/>
            </a:pPr>
            <a:endParaRPr/>
          </a:p>
          <a:p>
            <a:pPr defTabSz="1389853">
              <a:defRPr sz="6612" spc="-132"/>
            </a:pPr>
            <a:r>
              <a:t> 参考文献</a:t>
            </a:r>
          </a:p>
          <a:p>
            <a:pPr defTabSz="1389853">
              <a:defRPr sz="6612" spc="-132"/>
            </a:pPr>
            <a:endParaRPr/>
          </a:p>
          <a:p>
            <a:pPr defTabSz="1389853">
              <a:defRPr sz="6612" spc="-132"/>
            </a:pPr>
            <a:r>
              <a:t>  </a:t>
            </a:r>
          </a:p>
        </p:txBody>
      </p:sp>
      <p:sp>
        <p:nvSpPr>
          <p:cNvPr id="420" name="Dingbat 多菱形"/>
          <p:cNvSpPr/>
          <p:nvPr/>
        </p:nvSpPr>
        <p:spPr>
          <a:xfrm>
            <a:off x="8268286" y="6223000"/>
            <a:ext cx="1270001" cy="1270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rgbClr val="00000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1] Liu Z, Lin Y, Cao Y, et al. Swin transformer: Hierarchical vision transformer using shifted windows[C]//Proceedings of the IEEE/CVF International Conference on Computer Vision. 2021: 10012-10022.…"/>
          <p:cNvSpPr txBox="1"/>
          <p:nvPr/>
        </p:nvSpPr>
        <p:spPr>
          <a:xfrm>
            <a:off x="1736975" y="1212180"/>
            <a:ext cx="20910050" cy="112916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50000"/>
              </a:lnSpc>
              <a:defRPr sz="4000">
                <a:solidFill>
                  <a:srgbClr val="000000"/>
                </a:solidFill>
                <a:latin typeface="Times New Roman"/>
                <a:ea typeface="Times New Roman"/>
                <a:cs typeface="Times New Roman"/>
                <a:sym typeface="Times New Roman"/>
              </a:defRPr>
            </a:pPr>
            <a:r>
              <a:t>[1] Liu Z, Lin Y, Cao Y, et al. Swin transformer: Hierarchical vision transformer using shifted windows[C]//Proceedings of the IEEE/CVF International Conference on Computer Vision. 2021: 10012-10022.</a:t>
            </a:r>
          </a:p>
          <a:p>
            <a:pPr algn="l">
              <a:lnSpc>
                <a:spcPct val="150000"/>
              </a:lnSpc>
              <a:defRPr sz="4000">
                <a:solidFill>
                  <a:srgbClr val="000000"/>
                </a:solidFill>
                <a:latin typeface="Times New Roman"/>
                <a:ea typeface="Times New Roman"/>
                <a:cs typeface="Times New Roman"/>
                <a:sym typeface="Times New Roman"/>
              </a:defRPr>
            </a:pPr>
            <a:r>
              <a:t>[2] Vaswani A, Shazeer N, Parmar N, et al. Attention is all you need[J]. Advances in neural information processing systems, 2017, 30.</a:t>
            </a:r>
          </a:p>
          <a:p>
            <a:pPr algn="l">
              <a:lnSpc>
                <a:spcPct val="150000"/>
              </a:lnSpc>
              <a:defRPr sz="4000">
                <a:solidFill>
                  <a:srgbClr val="000000"/>
                </a:solidFill>
                <a:latin typeface="Times New Roman"/>
                <a:ea typeface="Times New Roman"/>
                <a:cs typeface="Times New Roman"/>
                <a:sym typeface="Times New Roman"/>
              </a:defRPr>
            </a:pPr>
            <a:r>
              <a:t>[3] Bello I, Zoph B, Vaswani A, et al. Attention augmented convolutional networks[C]//Proceedings of the IEEE/CVF international conference on computer vision. 2019: 3286-3295.</a:t>
            </a:r>
          </a:p>
          <a:p>
            <a:pPr algn="l">
              <a:lnSpc>
                <a:spcPct val="150000"/>
              </a:lnSpc>
              <a:defRPr sz="4000">
                <a:solidFill>
                  <a:srgbClr val="000000"/>
                </a:solidFill>
                <a:latin typeface="Times New Roman"/>
                <a:ea typeface="Times New Roman"/>
                <a:cs typeface="Times New Roman"/>
                <a:sym typeface="Times New Roman"/>
              </a:defRPr>
            </a:pPr>
            <a:r>
              <a:t>[4] Radford A, Narasimhan K, Salimans T, et al. Improving language understanding with unsupervised learning[J]. 2018.</a:t>
            </a:r>
          </a:p>
          <a:p>
            <a:pPr algn="l">
              <a:lnSpc>
                <a:spcPct val="150000"/>
              </a:lnSpc>
              <a:defRPr sz="4000">
                <a:solidFill>
                  <a:srgbClr val="000000"/>
                </a:solidFill>
                <a:latin typeface="Times New Roman"/>
                <a:ea typeface="Times New Roman"/>
                <a:cs typeface="Times New Roman"/>
                <a:sym typeface="Times New Roman"/>
              </a:defRPr>
            </a:pPr>
            <a:r>
              <a:t>[5] Hu H, Zhang Z, Xie Z, et al. Local relation networks for image recognition[C]//Proceedings of the IEEE/CVF International Conference on Computer Vision. 2019: 3464-3473.</a:t>
            </a:r>
          </a:p>
          <a:p>
            <a:pPr algn="l">
              <a:lnSpc>
                <a:spcPct val="150000"/>
              </a:lnSpc>
              <a:defRPr sz="4000">
                <a:solidFill>
                  <a:srgbClr val="000000"/>
                </a:solidFill>
                <a:latin typeface="Times New Roman"/>
                <a:ea typeface="Times New Roman"/>
                <a:cs typeface="Times New Roman"/>
                <a:sym typeface="Times New Roman"/>
              </a:defRPr>
            </a:pPr>
            <a:r>
              <a:t>[6] Naseer M M, Ranasinghe K, Khan S H, et al. Intriguing properties of vision transformers[J]. Advances in Neural Information Processing Systems, 2021, 34.</a:t>
            </a: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文章相关背景"/>
          <p:cNvSpPr txBox="1">
            <a:spLocks noGrp="1"/>
          </p:cNvSpPr>
          <p:nvPr>
            <p:ph type="title"/>
          </p:nvPr>
        </p:nvSpPr>
        <p:spPr>
          <a:prstGeom prst="rect">
            <a:avLst/>
          </a:prstGeom>
        </p:spPr>
        <p:txBody>
          <a:bodyPr/>
          <a:lstStyle>
            <a:lvl1pPr defTabSz="2145738">
              <a:defRPr sz="7480" spc="-149"/>
            </a:lvl1pPr>
          </a:lstStyle>
          <a:p>
            <a:r>
              <a:t>文章相关背景</a:t>
            </a:r>
          </a:p>
        </p:txBody>
      </p:sp>
      <p:sp>
        <p:nvSpPr>
          <p:cNvPr id="160" name="Alexey Dosovitskiy : Research Scientist, Google Brain Team…"/>
          <p:cNvSpPr txBox="1">
            <a:spLocks noGrp="1"/>
          </p:cNvSpPr>
          <p:nvPr>
            <p:ph type="body" idx="1"/>
          </p:nvPr>
        </p:nvSpPr>
        <p:spPr>
          <a:xfrm>
            <a:off x="2678848" y="3053112"/>
            <a:ext cx="19026304" cy="9475101"/>
          </a:xfrm>
          <a:prstGeom prst="rect">
            <a:avLst/>
          </a:prstGeom>
        </p:spPr>
        <p:txBody>
          <a:bodyPr anchor="ctr"/>
          <a:lstStyle/>
          <a:p>
            <a:pPr>
              <a:lnSpc>
                <a:spcPct val="40000"/>
              </a:lnSpc>
              <a:defRPr>
                <a:latin typeface="Times New Roman"/>
                <a:ea typeface="Times New Roman"/>
                <a:cs typeface="Times New Roman"/>
                <a:sym typeface="Times New Roman"/>
              </a:defRPr>
            </a:pPr>
            <a:r>
              <a:rPr u="sng" dirty="0">
                <a:solidFill>
                  <a:schemeClr val="accent1">
                    <a:hueOff val="114395"/>
                    <a:lumOff val="-24975"/>
                  </a:schemeClr>
                </a:solidFill>
                <a:hlinkClick r:id="rId2"/>
              </a:rPr>
              <a:t>Alexey </a:t>
            </a:r>
            <a:r>
              <a:rPr u="sng" dirty="0" err="1">
                <a:solidFill>
                  <a:schemeClr val="accent1">
                    <a:hueOff val="114395"/>
                    <a:lumOff val="-24975"/>
                  </a:schemeClr>
                </a:solidFill>
                <a:hlinkClick r:id="rId2"/>
              </a:rPr>
              <a:t>Dosovitskiy</a:t>
            </a:r>
            <a:r>
              <a:rPr dirty="0">
                <a:solidFill>
                  <a:schemeClr val="accent1">
                    <a:hueOff val="114395"/>
                    <a:lumOff val="-24975"/>
                  </a:schemeClr>
                </a:solidFill>
              </a:rPr>
              <a:t> </a:t>
            </a:r>
            <a:r>
              <a:rPr dirty="0"/>
              <a:t>: Research Scientist, Google Brain Team</a:t>
            </a:r>
          </a:p>
          <a:p>
            <a:pPr marL="0" lvl="2" indent="914400">
              <a:lnSpc>
                <a:spcPct val="40000"/>
              </a:lnSpc>
              <a:buSzTx/>
              <a:buNone/>
              <a:defRPr sz="3500">
                <a:latin typeface="Times New Roman"/>
                <a:ea typeface="Times New Roman"/>
                <a:cs typeface="Times New Roman"/>
                <a:sym typeface="Times New Roman"/>
              </a:defRPr>
            </a:pPr>
            <a:r>
              <a:rPr dirty="0"/>
              <a:t>Neural Networks, Computer Vision</a:t>
            </a:r>
          </a:p>
          <a:p>
            <a:pPr marL="0" lvl="2" indent="914400">
              <a:lnSpc>
                <a:spcPct val="40000"/>
              </a:lnSpc>
              <a:buSzTx/>
              <a:buNone/>
              <a:defRPr sz="3500">
                <a:latin typeface="Times New Roman"/>
                <a:ea typeface="Times New Roman"/>
                <a:cs typeface="Times New Roman"/>
                <a:sym typeface="Times New Roman"/>
              </a:defRPr>
            </a:pPr>
            <a:endParaRPr dirty="0"/>
          </a:p>
          <a:p>
            <a:pPr>
              <a:lnSpc>
                <a:spcPct val="40000"/>
              </a:lnSpc>
              <a:defRPr>
                <a:latin typeface="Times New Roman"/>
                <a:ea typeface="Times New Roman"/>
                <a:cs typeface="Times New Roman"/>
                <a:sym typeface="Times New Roman"/>
              </a:defRPr>
            </a:pPr>
            <a:r>
              <a:rPr u="sng" dirty="0">
                <a:solidFill>
                  <a:schemeClr val="accent1">
                    <a:hueOff val="114395"/>
                    <a:lumOff val="-24975"/>
                  </a:schemeClr>
                </a:solidFill>
                <a:hlinkClick r:id="rId3"/>
              </a:rPr>
              <a:t>Lucas Beyer</a:t>
            </a:r>
            <a:r>
              <a:rPr dirty="0"/>
              <a:t> : Researcher, Google Brain Team</a:t>
            </a:r>
          </a:p>
          <a:p>
            <a:pPr marL="0" lvl="2" indent="914400">
              <a:lnSpc>
                <a:spcPct val="40000"/>
              </a:lnSpc>
              <a:buSzTx/>
              <a:buNone/>
              <a:defRPr sz="3500">
                <a:latin typeface="Times New Roman"/>
                <a:ea typeface="Times New Roman"/>
                <a:cs typeface="Times New Roman"/>
                <a:sym typeface="Times New Roman"/>
              </a:defRPr>
            </a:pPr>
            <a:r>
              <a:rPr dirty="0"/>
              <a:t>Representation Learning, Reinforcement Learning</a:t>
            </a:r>
          </a:p>
          <a:p>
            <a:pPr marL="0" lvl="2" indent="914400">
              <a:lnSpc>
                <a:spcPct val="40000"/>
              </a:lnSpc>
              <a:buSzTx/>
              <a:buNone/>
              <a:defRPr sz="3500">
                <a:latin typeface="Times New Roman"/>
                <a:ea typeface="Times New Roman"/>
                <a:cs typeface="Times New Roman"/>
                <a:sym typeface="Times New Roman"/>
              </a:defRPr>
            </a:pPr>
            <a:endParaRPr dirty="0"/>
          </a:p>
          <a:p>
            <a:pPr>
              <a:lnSpc>
                <a:spcPct val="40000"/>
              </a:lnSpc>
              <a:defRPr>
                <a:latin typeface="Times New Roman"/>
                <a:ea typeface="Times New Roman"/>
                <a:cs typeface="Times New Roman"/>
                <a:sym typeface="Times New Roman"/>
              </a:defRPr>
            </a:pPr>
            <a:r>
              <a:rPr u="sng" dirty="0">
                <a:solidFill>
                  <a:schemeClr val="accent1">
                    <a:hueOff val="114395"/>
                    <a:lumOff val="-24975"/>
                  </a:schemeClr>
                </a:solidFill>
                <a:hlinkClick r:id="rId4"/>
              </a:rPr>
              <a:t>Alexander A. Kolesnikov</a:t>
            </a:r>
            <a:r>
              <a:rPr dirty="0"/>
              <a:t> : Researcher, Google Brain Team</a:t>
            </a:r>
          </a:p>
          <a:p>
            <a:pPr marL="0" lvl="2" indent="914400">
              <a:lnSpc>
                <a:spcPct val="40000"/>
              </a:lnSpc>
              <a:buSzTx/>
              <a:buNone/>
              <a:defRPr sz="3500">
                <a:latin typeface="Times New Roman"/>
                <a:ea typeface="Times New Roman"/>
                <a:cs typeface="Times New Roman"/>
                <a:sym typeface="Times New Roman"/>
              </a:defRPr>
            </a:pPr>
            <a:r>
              <a:rPr dirty="0"/>
              <a:t>AI, Machine learning</a:t>
            </a:r>
          </a:p>
          <a:p>
            <a:pPr marL="0" lvl="2" indent="914400">
              <a:lnSpc>
                <a:spcPct val="40000"/>
              </a:lnSpc>
              <a:buSzTx/>
              <a:buNone/>
              <a:defRPr sz="3500">
                <a:latin typeface="Times New Roman"/>
                <a:ea typeface="Times New Roman"/>
                <a:cs typeface="Times New Roman"/>
                <a:sym typeface="Times New Roman"/>
              </a:defRPr>
            </a:pPr>
            <a:endParaRPr dirty="0"/>
          </a:p>
          <a:p>
            <a:pPr marL="0" lvl="2" indent="914400" algn="r">
              <a:lnSpc>
                <a:spcPct val="40000"/>
              </a:lnSpc>
              <a:buSzTx/>
              <a:buNone/>
              <a:defRPr sz="3500">
                <a:latin typeface="Times New Roman"/>
                <a:ea typeface="Times New Roman"/>
                <a:cs typeface="Times New Roman"/>
                <a:sym typeface="Times New Roman"/>
              </a:defRPr>
            </a:pPr>
            <a:r>
              <a:rPr u="sng" dirty="0">
                <a:solidFill>
                  <a:schemeClr val="accent1">
                    <a:hueOff val="114395"/>
                    <a:lumOff val="-24975"/>
                  </a:schemeClr>
                </a:solidFill>
                <a:hlinkClick r:id="rId5"/>
              </a:rPr>
              <a:t>ICLR</a:t>
            </a:r>
            <a:r>
              <a:rPr dirty="0"/>
              <a:t> (2021)</a:t>
            </a:r>
          </a:p>
          <a:p>
            <a:pPr marL="0" lvl="2" indent="914400" algn="r">
              <a:lnSpc>
                <a:spcPct val="40000"/>
              </a:lnSpc>
              <a:buSzTx/>
              <a:buNone/>
              <a:defRPr sz="3500">
                <a:latin typeface="Times New Roman"/>
                <a:ea typeface="Times New Roman"/>
                <a:cs typeface="Times New Roman"/>
                <a:sym typeface="Times New Roman"/>
              </a:defRPr>
            </a:pPr>
            <a:r>
              <a:rPr dirty="0"/>
              <a:t>Citations : 2957  </a:t>
            </a:r>
          </a:p>
        </p:txBody>
      </p:sp>
      <p:sp>
        <p:nvSpPr>
          <p:cNvPr id="161" name="1"/>
          <p:cNvSpPr txBox="1">
            <a:spLocks noGrp="1"/>
          </p:cNvSpPr>
          <p:nvPr>
            <p:ph type="sldNum" sz="quarter" idx="4294967295"/>
          </p:nvPr>
        </p:nvSpPr>
        <p:spPr>
          <a:xfrm>
            <a:off x="12006215" y="12737454"/>
            <a:ext cx="359073" cy="7181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sz="4000" dirty="0">
                <a:latin typeface="Times New Roman" panose="02020603050405020304" pitchFamily="18" charset="0"/>
                <a:cs typeface="Times New Roman" panose="02020603050405020304" pitchFamily="18" charset="0"/>
              </a:rPr>
              <a:t>1</a:t>
            </a:r>
            <a:endParaRPr sz="4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文章中心思想"/>
          <p:cNvSpPr txBox="1">
            <a:spLocks noGrp="1"/>
          </p:cNvSpPr>
          <p:nvPr>
            <p:ph type="title"/>
          </p:nvPr>
        </p:nvSpPr>
        <p:spPr>
          <a:prstGeom prst="rect">
            <a:avLst/>
          </a:prstGeom>
        </p:spPr>
        <p:txBody>
          <a:bodyPr/>
          <a:lstStyle>
            <a:lvl1pPr defTabSz="2145738">
              <a:defRPr sz="7480" spc="-149"/>
            </a:lvl1pPr>
          </a:lstStyle>
          <a:p>
            <a:r>
              <a:t>文章中心思想</a:t>
            </a:r>
          </a:p>
        </p:txBody>
      </p:sp>
      <p:sp>
        <p:nvSpPr>
          <p:cNvPr id="164" name="将标准 Transformer 应用于图像处理…"/>
          <p:cNvSpPr txBox="1">
            <a:spLocks noGrp="1"/>
          </p:cNvSpPr>
          <p:nvPr>
            <p:ph type="body" idx="1"/>
          </p:nvPr>
        </p:nvSpPr>
        <p:spPr>
          <a:xfrm>
            <a:off x="2678848" y="2120450"/>
            <a:ext cx="19026304" cy="9475100"/>
          </a:xfrm>
          <a:prstGeom prst="rect">
            <a:avLst/>
          </a:prstGeom>
        </p:spPr>
        <p:txBody>
          <a:bodyPr anchor="ctr"/>
          <a:lstStyle/>
          <a:p>
            <a:pPr>
              <a:lnSpc>
                <a:spcPts val="7900"/>
              </a:lnSpc>
              <a:defRPr>
                <a:latin typeface="Times New Roman"/>
                <a:ea typeface="Times New Roman"/>
                <a:cs typeface="Times New Roman"/>
                <a:sym typeface="Times New Roman"/>
              </a:defRPr>
            </a:pPr>
            <a:r>
              <a:t> 将标准 Transformer 应用于图像处理</a:t>
            </a:r>
          </a:p>
          <a:p>
            <a:pPr marL="0" lvl="2" indent="914400">
              <a:lnSpc>
                <a:spcPts val="6400"/>
              </a:lnSpc>
              <a:buSzTx/>
              <a:buNone/>
              <a:defRPr sz="3500">
                <a:latin typeface="Times New Roman"/>
                <a:ea typeface="Times New Roman"/>
                <a:cs typeface="Times New Roman"/>
                <a:sym typeface="Times New Roman"/>
              </a:defRPr>
            </a:pPr>
            <a:r>
              <a:t>受 Transformer 在自然语言处理领域高扩展性的启发，在尽可能不对标准 Transformer 进行修改的情况下将 Transformer 应用于图像处理</a:t>
            </a:r>
          </a:p>
          <a:p>
            <a:pPr>
              <a:lnSpc>
                <a:spcPts val="7900"/>
              </a:lnSpc>
              <a:defRPr>
                <a:latin typeface="Times New Roman"/>
                <a:ea typeface="Times New Roman"/>
                <a:cs typeface="Times New Roman"/>
                <a:sym typeface="Times New Roman"/>
              </a:defRPr>
            </a:pPr>
            <a:r>
              <a:t> 图像序列化处理</a:t>
            </a:r>
          </a:p>
          <a:p>
            <a:pPr marL="0" lvl="2" indent="914400">
              <a:lnSpc>
                <a:spcPts val="6400"/>
              </a:lnSpc>
              <a:buSzTx/>
              <a:buNone/>
              <a:defRPr sz="3500">
                <a:latin typeface="Times New Roman"/>
                <a:ea typeface="Times New Roman"/>
                <a:cs typeface="Times New Roman"/>
                <a:sym typeface="Times New Roman"/>
              </a:defRPr>
            </a:pPr>
            <a:r>
              <a:t>An Image Is Worth 16 x 16 Words (单张图像等价于多个 16 x 16 的单词)，受自然语言处理领域中词向量化的启发，对单张图像序列化处理将其转化为多个 16 x 16 长度的向量的序列，作为 ViT (Vision Transformer) 的输入</a:t>
            </a:r>
          </a:p>
        </p:txBody>
      </p:sp>
      <p:sp>
        <p:nvSpPr>
          <p:cNvPr id="6" name="1">
            <a:extLst>
              <a:ext uri="{FF2B5EF4-FFF2-40B4-BE49-F238E27FC236}">
                <a16:creationId xmlns:a16="http://schemas.microsoft.com/office/drawing/2014/main" id="{4D075AC7-7973-4423-9BF6-A987C3DFBAF6}"/>
              </a:ext>
            </a:extLst>
          </p:cNvPr>
          <p:cNvSpPr txBox="1">
            <a:spLocks/>
          </p:cNvSpPr>
          <p:nvPr/>
        </p:nvSpPr>
        <p:spPr>
          <a:xfrm>
            <a:off x="12006215" y="12737454"/>
            <a:ext cx="359073"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r>
              <a:rPr lang="en-US" sz="4000" dirty="0">
                <a:latin typeface="Times New Roman" panose="02020603050405020304" pitchFamily="18" charset="0"/>
                <a:cs typeface="Times New Roman" panose="02020603050405020304" pitchFamily="18" charset="0"/>
              </a:rPr>
              <a:t>2</a:t>
            </a: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文章主要贡献"/>
          <p:cNvSpPr txBox="1">
            <a:spLocks noGrp="1"/>
          </p:cNvSpPr>
          <p:nvPr>
            <p:ph type="title"/>
          </p:nvPr>
        </p:nvSpPr>
        <p:spPr>
          <a:prstGeom prst="rect">
            <a:avLst/>
          </a:prstGeom>
        </p:spPr>
        <p:txBody>
          <a:bodyPr/>
          <a:lstStyle>
            <a:lvl1pPr defTabSz="2145738">
              <a:defRPr sz="7480" spc="-149"/>
            </a:lvl1pPr>
          </a:lstStyle>
          <a:p>
            <a:r>
              <a:t>文章主要贡献</a:t>
            </a:r>
          </a:p>
        </p:txBody>
      </p:sp>
      <p:sp>
        <p:nvSpPr>
          <p:cNvPr id="168" name="计算机视觉领域…"/>
          <p:cNvSpPr txBox="1">
            <a:spLocks noGrp="1"/>
          </p:cNvSpPr>
          <p:nvPr>
            <p:ph type="body" idx="1"/>
          </p:nvPr>
        </p:nvSpPr>
        <p:spPr>
          <a:xfrm>
            <a:off x="2678848" y="2120450"/>
            <a:ext cx="19026304" cy="9475100"/>
          </a:xfrm>
          <a:prstGeom prst="rect">
            <a:avLst/>
          </a:prstGeom>
        </p:spPr>
        <p:txBody>
          <a:bodyPr anchor="ctr"/>
          <a:lstStyle/>
          <a:p>
            <a:pPr>
              <a:lnSpc>
                <a:spcPts val="7900"/>
              </a:lnSpc>
              <a:defRPr>
                <a:latin typeface="Times New Roman"/>
                <a:ea typeface="Times New Roman"/>
                <a:cs typeface="Times New Roman"/>
                <a:sym typeface="Times New Roman"/>
              </a:defRPr>
            </a:pPr>
            <a:r>
              <a:t> 计算机视觉领域</a:t>
            </a:r>
          </a:p>
          <a:p>
            <a:pPr marL="0" lvl="2" indent="914400">
              <a:lnSpc>
                <a:spcPts val="6400"/>
              </a:lnSpc>
              <a:buSzTx/>
              <a:buNone/>
              <a:defRPr sz="3500">
                <a:latin typeface="Times New Roman"/>
                <a:ea typeface="Times New Roman"/>
                <a:cs typeface="Times New Roman"/>
                <a:sym typeface="Times New Roman"/>
              </a:defRPr>
            </a:pPr>
            <a:r>
              <a:t>实验结果显示，如果在足够大的数据集上进行训练，不具备归纳偏置的 ViT 在图像识别方向的表现能够持平乃至超越先前在计算机视觉领域中具有统治地位的 CNN (卷积神经网络)</a:t>
            </a:r>
          </a:p>
          <a:p>
            <a:pPr>
              <a:lnSpc>
                <a:spcPts val="7900"/>
              </a:lnSpc>
              <a:defRPr>
                <a:latin typeface="Times New Roman"/>
                <a:ea typeface="Times New Roman"/>
                <a:cs typeface="Times New Roman"/>
                <a:sym typeface="Times New Roman"/>
              </a:defRPr>
            </a:pPr>
            <a:r>
              <a:t> 多模态学习领域</a:t>
            </a:r>
          </a:p>
          <a:p>
            <a:pPr marL="0" lvl="2" indent="914400">
              <a:lnSpc>
                <a:spcPts val="6400"/>
              </a:lnSpc>
              <a:buSzTx/>
              <a:buNone/>
              <a:defRPr sz="3500">
                <a:latin typeface="Times New Roman"/>
                <a:ea typeface="Times New Roman"/>
                <a:cs typeface="Times New Roman"/>
                <a:sym typeface="Times New Roman"/>
              </a:defRPr>
            </a:pPr>
            <a:r>
              <a:t>ViT 在尽可能不对标准 Transformer 进行修改的基础上实现了 Transformer 在计算机视觉领域的应用，体现了 Transformer 在不同领域中的扩展可能性，对多模态学习领域而言具有重要意义</a:t>
            </a:r>
          </a:p>
        </p:txBody>
      </p:sp>
      <p:sp>
        <p:nvSpPr>
          <p:cNvPr id="5" name="1">
            <a:extLst>
              <a:ext uri="{FF2B5EF4-FFF2-40B4-BE49-F238E27FC236}">
                <a16:creationId xmlns:a16="http://schemas.microsoft.com/office/drawing/2014/main" id="{5CB5443C-5B71-478D-BBEC-E45797CEE000}"/>
              </a:ext>
            </a:extLst>
          </p:cNvPr>
          <p:cNvSpPr txBox="1">
            <a:spLocks/>
          </p:cNvSpPr>
          <p:nvPr/>
        </p:nvSpPr>
        <p:spPr>
          <a:xfrm>
            <a:off x="12006215" y="12737454"/>
            <a:ext cx="359073"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r>
              <a:rPr lang="en-US" sz="4000" dirty="0">
                <a:latin typeface="Times New Roman" panose="02020603050405020304" pitchFamily="18" charset="0"/>
                <a:cs typeface="Times New Roman" panose="02020603050405020304" pitchFamily="18" charset="0"/>
              </a:rPr>
              <a:t>3</a:t>
            </a: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文章主要结论"/>
          <p:cNvSpPr txBox="1">
            <a:spLocks noGrp="1"/>
          </p:cNvSpPr>
          <p:nvPr>
            <p:ph type="title"/>
          </p:nvPr>
        </p:nvSpPr>
        <p:spPr>
          <a:prstGeom prst="rect">
            <a:avLst/>
          </a:prstGeom>
        </p:spPr>
        <p:txBody>
          <a:bodyPr/>
          <a:lstStyle>
            <a:lvl1pPr defTabSz="2145738">
              <a:defRPr sz="7480" spc="-149"/>
            </a:lvl1pPr>
          </a:lstStyle>
          <a:p>
            <a:r>
              <a:t>文章主要结论</a:t>
            </a:r>
          </a:p>
        </p:txBody>
      </p:sp>
      <p:sp>
        <p:nvSpPr>
          <p:cNvPr id="172" name="Transformer 能够直接应用于图像识别…"/>
          <p:cNvSpPr txBox="1">
            <a:spLocks noGrp="1"/>
          </p:cNvSpPr>
          <p:nvPr>
            <p:ph type="body" idx="1"/>
          </p:nvPr>
        </p:nvSpPr>
        <p:spPr>
          <a:xfrm>
            <a:off x="2678848" y="2120450"/>
            <a:ext cx="19026304" cy="9475100"/>
          </a:xfrm>
          <a:prstGeom prst="rect">
            <a:avLst/>
          </a:prstGeom>
        </p:spPr>
        <p:txBody>
          <a:bodyPr anchor="ctr"/>
          <a:lstStyle/>
          <a:p>
            <a:pPr>
              <a:lnSpc>
                <a:spcPts val="7900"/>
              </a:lnSpc>
              <a:defRPr>
                <a:latin typeface="Times New Roman"/>
                <a:ea typeface="Times New Roman"/>
                <a:cs typeface="Times New Roman"/>
                <a:sym typeface="Times New Roman"/>
              </a:defRPr>
            </a:pPr>
            <a:r>
              <a:t> Transformer 能够直接应用于图像识别</a:t>
            </a:r>
          </a:p>
          <a:p>
            <a:pPr marL="0" lvl="2" indent="914400">
              <a:lnSpc>
                <a:spcPts val="6400"/>
              </a:lnSpc>
              <a:buSzTx/>
              <a:buNone/>
              <a:defRPr sz="3500">
                <a:latin typeface="Times New Roman"/>
                <a:ea typeface="Times New Roman"/>
                <a:cs typeface="Times New Roman"/>
                <a:sym typeface="Times New Roman"/>
              </a:defRPr>
            </a:pPr>
            <a:r>
              <a:t>ViT 在大规模数据集上进行训练时表现优异，同时训练时间相对较低，体现了将 Transformer 应用于图像识别可行性与经济性</a:t>
            </a:r>
          </a:p>
          <a:p>
            <a:pPr>
              <a:lnSpc>
                <a:spcPts val="7900"/>
              </a:lnSpc>
              <a:defRPr>
                <a:latin typeface="Times New Roman"/>
                <a:ea typeface="Times New Roman"/>
                <a:cs typeface="Times New Roman"/>
                <a:sym typeface="Times New Roman"/>
              </a:defRPr>
            </a:pPr>
            <a:r>
              <a:t> Transformer 能够扩展到图像处理领域其他方向</a:t>
            </a:r>
          </a:p>
          <a:p>
            <a:pPr marL="0" lvl="2" indent="914400">
              <a:lnSpc>
                <a:spcPts val="6400"/>
              </a:lnSpc>
              <a:buSzTx/>
              <a:buNone/>
              <a:defRPr sz="3500">
                <a:latin typeface="Times New Roman"/>
                <a:ea typeface="Times New Roman"/>
                <a:cs typeface="Times New Roman"/>
                <a:sym typeface="Times New Roman"/>
              </a:defRPr>
            </a:pPr>
            <a:r>
              <a:t>ViT 的成功某种程度上体现了 Transformer 在图像处理领域的发展潜力，不局限于图像识别方向。后续研究如 Swin Transformer</a:t>
            </a:r>
            <a:r>
              <a:rPr baseline="31999"/>
              <a:t>[1]</a:t>
            </a:r>
            <a:r>
              <a:t> 成功地将 Transformer 扩展至目标检测与语义分割方向</a:t>
            </a:r>
          </a:p>
        </p:txBody>
      </p:sp>
      <p:sp>
        <p:nvSpPr>
          <p:cNvPr id="5" name="1">
            <a:extLst>
              <a:ext uri="{FF2B5EF4-FFF2-40B4-BE49-F238E27FC236}">
                <a16:creationId xmlns:a16="http://schemas.microsoft.com/office/drawing/2014/main" id="{23E16403-1FAC-4857-BF75-24DFD62363B0}"/>
              </a:ext>
            </a:extLst>
          </p:cNvPr>
          <p:cNvSpPr txBox="1">
            <a:spLocks/>
          </p:cNvSpPr>
          <p:nvPr/>
        </p:nvSpPr>
        <p:spPr>
          <a:xfrm>
            <a:off x="12006215" y="12737454"/>
            <a:ext cx="359073"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r>
              <a:rPr lang="en-US" sz="4000" dirty="0">
                <a:latin typeface="Times New Roman" panose="02020603050405020304" pitchFamily="18" charset="0"/>
                <a:cs typeface="Times New Roman" panose="02020603050405020304" pitchFamily="18" charset="0"/>
              </a:rPr>
              <a:t>4</a:t>
            </a: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模型架构"/>
          <p:cNvSpPr txBox="1">
            <a:spLocks noGrp="1"/>
          </p:cNvSpPr>
          <p:nvPr>
            <p:ph type="title"/>
          </p:nvPr>
        </p:nvSpPr>
        <p:spPr>
          <a:xfrm>
            <a:off x="9650465" y="4533900"/>
            <a:ext cx="6465249" cy="4648200"/>
          </a:xfrm>
          <a:prstGeom prst="rect">
            <a:avLst/>
          </a:prstGeom>
        </p:spPr>
        <p:txBody>
          <a:bodyPr/>
          <a:lstStyle/>
          <a:p>
            <a:pPr defTabSz="1389853">
              <a:defRPr sz="6612" spc="-132"/>
            </a:pPr>
            <a:r>
              <a:t> </a:t>
            </a:r>
          </a:p>
          <a:p>
            <a:pPr defTabSz="1389853">
              <a:defRPr sz="6612" spc="-132"/>
            </a:pPr>
            <a:endParaRPr/>
          </a:p>
          <a:p>
            <a:pPr defTabSz="1389853">
              <a:defRPr sz="6612" spc="-132"/>
            </a:pPr>
            <a:r>
              <a:t> 模型架构</a:t>
            </a:r>
          </a:p>
          <a:p>
            <a:pPr defTabSz="1389853">
              <a:defRPr sz="6612" spc="-132"/>
            </a:pPr>
            <a:endParaRPr/>
          </a:p>
          <a:p>
            <a:pPr defTabSz="1389853">
              <a:defRPr sz="6612" spc="-132"/>
            </a:pPr>
            <a:r>
              <a:t>  </a:t>
            </a:r>
          </a:p>
        </p:txBody>
      </p:sp>
      <p:sp>
        <p:nvSpPr>
          <p:cNvPr id="176" name="Dingbat 多菱形"/>
          <p:cNvSpPr/>
          <p:nvPr/>
        </p:nvSpPr>
        <p:spPr>
          <a:xfrm>
            <a:off x="8268286" y="6223000"/>
            <a:ext cx="1270001" cy="1270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rgbClr val="00000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标准 Transformer 架构[2]"/>
          <p:cNvSpPr txBox="1">
            <a:spLocks noGrp="1"/>
          </p:cNvSpPr>
          <p:nvPr>
            <p:ph type="title"/>
          </p:nvPr>
        </p:nvSpPr>
        <p:spPr>
          <a:prstGeom prst="rect">
            <a:avLst/>
          </a:prstGeom>
        </p:spPr>
        <p:txBody>
          <a:bodyPr/>
          <a:lstStyle/>
          <a:p>
            <a:pPr defTabSz="2145738">
              <a:defRPr sz="7480" spc="-149"/>
            </a:pPr>
            <a:r>
              <a:t>标准</a:t>
            </a:r>
            <a:r>
              <a:rPr>
                <a:latin typeface="Times New Roman"/>
                <a:ea typeface="Times New Roman"/>
                <a:cs typeface="Times New Roman"/>
                <a:sym typeface="Times New Roman"/>
              </a:rPr>
              <a:t> Transformer</a:t>
            </a:r>
            <a:r>
              <a:t> 架构</a:t>
            </a:r>
            <a:r>
              <a:rPr baseline="31999"/>
              <a:t>[2]</a:t>
            </a:r>
          </a:p>
        </p:txBody>
      </p:sp>
      <p:sp>
        <p:nvSpPr>
          <p:cNvPr id="179" name="Input Embedding…"/>
          <p:cNvSpPr txBox="1">
            <a:spLocks noGrp="1"/>
          </p:cNvSpPr>
          <p:nvPr>
            <p:ph type="body" sz="half" idx="1"/>
          </p:nvPr>
        </p:nvSpPr>
        <p:spPr>
          <a:xfrm>
            <a:off x="10723873" y="3053112"/>
            <a:ext cx="13189514" cy="9475101"/>
          </a:xfrm>
          <a:prstGeom prst="rect">
            <a:avLst/>
          </a:prstGeom>
        </p:spPr>
        <p:txBody>
          <a:bodyPr anchor="ctr">
            <a:normAutofit fontScale="77500" lnSpcReduction="20000"/>
          </a:bodyPr>
          <a:lstStyle/>
          <a:p>
            <a:pPr marL="417829" indent="-417829" defTabSz="2292038">
              <a:lnSpc>
                <a:spcPts val="6900"/>
              </a:lnSpc>
              <a:spcBef>
                <a:spcPts val="4200"/>
              </a:spcBef>
              <a:defRPr sz="4512">
                <a:latin typeface="Times New Roman"/>
                <a:ea typeface="Times New Roman"/>
                <a:cs typeface="Times New Roman"/>
                <a:sym typeface="Times New Roman"/>
              </a:defRPr>
            </a:pPr>
            <a:r>
              <a:t> Input Embedding</a:t>
            </a:r>
          </a:p>
          <a:p>
            <a:pPr marL="0" lvl="2" indent="859536" defTabSz="2292038">
              <a:lnSpc>
                <a:spcPts val="5400"/>
              </a:lnSpc>
              <a:spcBef>
                <a:spcPts val="4200"/>
              </a:spcBef>
              <a:buSzTx/>
              <a:buNone/>
              <a:defRPr sz="3290">
                <a:latin typeface="Times New Roman"/>
                <a:ea typeface="Times New Roman"/>
                <a:cs typeface="Times New Roman"/>
                <a:sym typeface="Times New Roman"/>
              </a:defRPr>
            </a:pPr>
            <a:r>
              <a:t>词编码层。输入为语句，以词为单位对输入进行向量化，产生对应的词向量序列</a:t>
            </a:r>
          </a:p>
          <a:p>
            <a:pPr marL="417829" indent="-417829" defTabSz="2292038">
              <a:lnSpc>
                <a:spcPts val="6900"/>
              </a:lnSpc>
              <a:spcBef>
                <a:spcPts val="4200"/>
              </a:spcBef>
              <a:defRPr sz="4512">
                <a:latin typeface="Times New Roman"/>
                <a:ea typeface="Times New Roman"/>
                <a:cs typeface="Times New Roman"/>
                <a:sym typeface="Times New Roman"/>
              </a:defRPr>
            </a:pPr>
            <a:r>
              <a:t> Position Encoding</a:t>
            </a:r>
          </a:p>
          <a:p>
            <a:pPr marL="0" lvl="2" indent="859536" defTabSz="2292038">
              <a:lnSpc>
                <a:spcPts val="5400"/>
              </a:lnSpc>
              <a:spcBef>
                <a:spcPts val="4200"/>
              </a:spcBef>
              <a:buSzTx/>
              <a:buNone/>
              <a:defRPr sz="3290">
                <a:latin typeface="Times New Roman"/>
                <a:ea typeface="Times New Roman"/>
                <a:cs typeface="Times New Roman"/>
                <a:sym typeface="Times New Roman"/>
              </a:defRPr>
            </a:pPr>
            <a:r>
              <a:t>位置编码层。对输入语句中词所处位置进行编码，与对应词向量加和，在并行计算时保留顺序信息</a:t>
            </a:r>
          </a:p>
          <a:p>
            <a:pPr marL="417829" indent="-417829" defTabSz="2292038">
              <a:lnSpc>
                <a:spcPts val="6900"/>
              </a:lnSpc>
              <a:spcBef>
                <a:spcPts val="4200"/>
              </a:spcBef>
              <a:defRPr sz="4512">
                <a:latin typeface="Times New Roman"/>
                <a:ea typeface="Times New Roman"/>
                <a:cs typeface="Times New Roman"/>
                <a:sym typeface="Times New Roman"/>
              </a:defRPr>
            </a:pPr>
            <a:r>
              <a:t> Transformer Encoder</a:t>
            </a:r>
          </a:p>
          <a:p>
            <a:pPr marL="0" lvl="2" indent="859536" defTabSz="2292038">
              <a:lnSpc>
                <a:spcPts val="5400"/>
              </a:lnSpc>
              <a:spcBef>
                <a:spcPts val="4200"/>
              </a:spcBef>
              <a:buSzTx/>
              <a:buNone/>
              <a:defRPr sz="3290">
                <a:latin typeface="Times New Roman"/>
                <a:ea typeface="Times New Roman"/>
                <a:cs typeface="Times New Roman"/>
                <a:sym typeface="Times New Roman"/>
              </a:defRPr>
            </a:pPr>
            <a:r>
              <a:t>Transformer 编码器。基于自注意力机制，计算词向量间的自注意力信息</a:t>
            </a:r>
          </a:p>
          <a:p>
            <a:pPr marL="417829" indent="-417829" defTabSz="2292038">
              <a:lnSpc>
                <a:spcPts val="6900"/>
              </a:lnSpc>
              <a:spcBef>
                <a:spcPts val="4200"/>
              </a:spcBef>
              <a:defRPr sz="4512">
                <a:latin typeface="Times New Roman"/>
                <a:ea typeface="Times New Roman"/>
                <a:cs typeface="Times New Roman"/>
                <a:sym typeface="Times New Roman"/>
              </a:defRPr>
            </a:pPr>
            <a:r>
              <a:t> * Transformer Decoder</a:t>
            </a:r>
          </a:p>
        </p:txBody>
      </p:sp>
      <p:grpSp>
        <p:nvGrpSpPr>
          <p:cNvPr id="182" name="成组"/>
          <p:cNvGrpSpPr/>
          <p:nvPr/>
        </p:nvGrpSpPr>
        <p:grpSpPr>
          <a:xfrm>
            <a:off x="2110310" y="2613818"/>
            <a:ext cx="6679782" cy="10262849"/>
            <a:chOff x="0" y="0"/>
            <a:chExt cx="6679780" cy="10262847"/>
          </a:xfrm>
        </p:grpSpPr>
        <p:pic>
          <p:nvPicPr>
            <p:cNvPr id="180" name="截屏2022-04-12 下午11.51.41.png" descr="截屏2022-04-12 下午11.51.41.png"/>
            <p:cNvPicPr>
              <a:picLocks noChangeAspect="1"/>
            </p:cNvPicPr>
            <p:nvPr/>
          </p:nvPicPr>
          <p:blipFill>
            <a:blip r:embed="rId2"/>
            <a:stretch>
              <a:fillRect/>
            </a:stretch>
          </p:blipFill>
          <p:spPr>
            <a:xfrm>
              <a:off x="0" y="0"/>
              <a:ext cx="6679781" cy="9640548"/>
            </a:xfrm>
            <a:prstGeom prst="rect">
              <a:avLst/>
            </a:prstGeom>
            <a:ln w="12700" cap="flat">
              <a:noFill/>
              <a:miter lim="400000"/>
            </a:ln>
            <a:effectLst/>
          </p:spPr>
        </p:pic>
        <p:sp>
          <p:nvSpPr>
            <p:cNvPr id="181" name="Caption"/>
            <p:cNvSpPr/>
            <p:nvPr/>
          </p:nvSpPr>
          <p:spPr>
            <a:xfrm>
              <a:off x="0" y="9742147"/>
              <a:ext cx="6679781" cy="520701"/>
            </a:xfrm>
            <a:prstGeom prst="roundRect">
              <a:avLst>
                <a:gd name="adj" fmla="val 0"/>
              </a:avLst>
            </a:prstGeom>
            <a:solidFill>
              <a:srgbClr val="000000">
                <a:alpha val="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defRPr>
                  <a:solidFill>
                    <a:srgbClr val="000000"/>
                  </a:solidFill>
                </a:defRPr>
              </a:lvl1pPr>
            </a:lstStyle>
            <a:p>
              <a:r>
                <a:t>图 1  标准 Transformer 架构</a:t>
              </a:r>
            </a:p>
          </p:txBody>
        </p:sp>
      </p:grpSp>
      <p:sp>
        <p:nvSpPr>
          <p:cNvPr id="8" name="1">
            <a:extLst>
              <a:ext uri="{FF2B5EF4-FFF2-40B4-BE49-F238E27FC236}">
                <a16:creationId xmlns:a16="http://schemas.microsoft.com/office/drawing/2014/main" id="{BF0821C0-F252-4444-B3F7-54188B1EBB02}"/>
              </a:ext>
            </a:extLst>
          </p:cNvPr>
          <p:cNvSpPr txBox="1">
            <a:spLocks/>
          </p:cNvSpPr>
          <p:nvPr/>
        </p:nvSpPr>
        <p:spPr>
          <a:xfrm>
            <a:off x="12006215" y="12737454"/>
            <a:ext cx="359073"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r>
              <a:rPr lang="en-US" sz="4000" dirty="0">
                <a:latin typeface="Times New Roman" panose="02020603050405020304" pitchFamily="18" charset="0"/>
                <a:cs typeface="Times New Roman" panose="02020603050405020304" pitchFamily="18" charset="0"/>
              </a:rPr>
              <a:t>5</a:t>
            </a: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ransformer Encoder — 流程"/>
          <p:cNvSpPr txBox="1">
            <a:spLocks noGrp="1"/>
          </p:cNvSpPr>
          <p:nvPr>
            <p:ph type="title"/>
          </p:nvPr>
        </p:nvSpPr>
        <p:spPr>
          <a:prstGeom prst="rect">
            <a:avLst/>
          </a:prstGeom>
        </p:spPr>
        <p:txBody>
          <a:bodyPr/>
          <a:lstStyle/>
          <a:p>
            <a:pPr defTabSz="2145738">
              <a:defRPr sz="7480" spc="-149">
                <a:latin typeface="Times New Roman"/>
                <a:ea typeface="Times New Roman"/>
                <a:cs typeface="Times New Roman"/>
                <a:sym typeface="Times New Roman"/>
              </a:defRPr>
            </a:pPr>
            <a:r>
              <a:t>Transformer Encoder — </a:t>
            </a:r>
            <a:r>
              <a:rPr>
                <a:latin typeface="+mn-lt"/>
                <a:ea typeface="+mn-ea"/>
                <a:cs typeface="+mn-cs"/>
                <a:sym typeface="Helvetica Neue"/>
              </a:rPr>
              <a:t>流程</a:t>
            </a:r>
          </a:p>
        </p:txBody>
      </p:sp>
      <p:sp>
        <p:nvSpPr>
          <p:cNvPr id="186" name="perfect"/>
          <p:cNvSpPr txBox="1"/>
          <p:nvPr/>
        </p:nvSpPr>
        <p:spPr>
          <a:xfrm>
            <a:off x="17574721" y="2636564"/>
            <a:ext cx="1806179" cy="7742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000000"/>
                </a:solidFill>
                <a:latin typeface="Times New Roman"/>
                <a:ea typeface="Times New Roman"/>
                <a:cs typeface="Times New Roman"/>
                <a:sym typeface="Times New Roman"/>
              </a:defRPr>
            </a:lvl1pPr>
          </a:lstStyle>
          <a:p>
            <a:r>
              <a:t>perfect</a:t>
            </a:r>
          </a:p>
        </p:txBody>
      </p:sp>
      <p:sp>
        <p:nvSpPr>
          <p:cNvPr id="187" name="be"/>
          <p:cNvSpPr txBox="1"/>
          <p:nvPr/>
        </p:nvSpPr>
        <p:spPr>
          <a:xfrm>
            <a:off x="15541111" y="2636564"/>
            <a:ext cx="689671" cy="7742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000000"/>
                </a:solidFill>
                <a:latin typeface="Times New Roman"/>
                <a:ea typeface="Times New Roman"/>
                <a:cs typeface="Times New Roman"/>
                <a:sym typeface="Times New Roman"/>
              </a:defRPr>
            </a:lvl1pPr>
          </a:lstStyle>
          <a:p>
            <a:r>
              <a:t>be</a:t>
            </a:r>
          </a:p>
        </p:txBody>
      </p:sp>
      <p:sp>
        <p:nvSpPr>
          <p:cNvPr id="188" name="will"/>
          <p:cNvSpPr txBox="1"/>
          <p:nvPr/>
        </p:nvSpPr>
        <p:spPr>
          <a:xfrm>
            <a:off x="10322559" y="2636564"/>
            <a:ext cx="1062633" cy="7742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000000"/>
                </a:solidFill>
                <a:latin typeface="Times New Roman"/>
                <a:ea typeface="Times New Roman"/>
                <a:cs typeface="Times New Roman"/>
                <a:sym typeface="Times New Roman"/>
              </a:defRPr>
            </a:lvl1pPr>
          </a:lstStyle>
          <a:p>
            <a:r>
              <a:t>will</a:t>
            </a:r>
          </a:p>
        </p:txBody>
      </p:sp>
      <p:sp>
        <p:nvSpPr>
          <p:cNvPr id="189" name="never"/>
          <p:cNvSpPr txBox="1"/>
          <p:nvPr/>
        </p:nvSpPr>
        <p:spPr>
          <a:xfrm>
            <a:off x="12729131" y="2636564"/>
            <a:ext cx="1468042" cy="7742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000000"/>
                </a:solidFill>
                <a:latin typeface="Times New Roman"/>
                <a:ea typeface="Times New Roman"/>
                <a:cs typeface="Times New Roman"/>
                <a:sym typeface="Times New Roman"/>
              </a:defRPr>
            </a:lvl1pPr>
          </a:lstStyle>
          <a:p>
            <a:r>
              <a:t>never</a:t>
            </a:r>
          </a:p>
        </p:txBody>
      </p:sp>
      <p:sp>
        <p:nvSpPr>
          <p:cNvPr id="190" name="Law"/>
          <p:cNvSpPr txBox="1"/>
          <p:nvPr/>
        </p:nvSpPr>
        <p:spPr>
          <a:xfrm>
            <a:off x="7781148" y="2636564"/>
            <a:ext cx="1197472" cy="7742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000000"/>
                </a:solidFill>
                <a:latin typeface="Times New Roman"/>
                <a:ea typeface="Times New Roman"/>
                <a:cs typeface="Times New Roman"/>
                <a:sym typeface="Times New Roman"/>
              </a:defRPr>
            </a:lvl1pPr>
          </a:lstStyle>
          <a:p>
            <a:r>
              <a:t>Law</a:t>
            </a:r>
          </a:p>
        </p:txBody>
      </p:sp>
      <p:sp>
        <p:nvSpPr>
          <p:cNvPr id="191" name="The"/>
          <p:cNvSpPr txBox="1"/>
          <p:nvPr/>
        </p:nvSpPr>
        <p:spPr>
          <a:xfrm>
            <a:off x="5375171" y="2636564"/>
            <a:ext cx="1062038" cy="7742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solidFill>
                  <a:srgbClr val="000000"/>
                </a:solidFill>
                <a:latin typeface="Times New Roman"/>
                <a:ea typeface="Times New Roman"/>
                <a:cs typeface="Times New Roman"/>
                <a:sym typeface="Times New Roman"/>
              </a:defRPr>
            </a:lvl1pPr>
          </a:lstStyle>
          <a:p>
            <a:r>
              <a:t>The</a:t>
            </a:r>
          </a:p>
        </p:txBody>
      </p:sp>
      <p:graphicFrame>
        <p:nvGraphicFramePr>
          <p:cNvPr id="192" name="表格"/>
          <p:cNvGraphicFramePr/>
          <p:nvPr/>
        </p:nvGraphicFramePr>
        <p:xfrm>
          <a:off x="5003100" y="4400182"/>
          <a:ext cx="1806176" cy="589280"/>
        </p:xfrm>
        <a:graphic>
          <a:graphicData uri="http://schemas.openxmlformats.org/drawingml/2006/table">
            <a:tbl>
              <a:tblPr>
                <a:tableStyleId>{4C3C2611-4C71-4FC5-86AE-919BDF0F9419}</a:tableStyleId>
              </a:tblPr>
              <a:tblGrid>
                <a:gridCol w="451544">
                  <a:extLst>
                    <a:ext uri="{9D8B030D-6E8A-4147-A177-3AD203B41FA5}">
                      <a16:colId xmlns:a16="http://schemas.microsoft.com/office/drawing/2014/main" val="20000"/>
                    </a:ext>
                  </a:extLst>
                </a:gridCol>
                <a:gridCol w="451544">
                  <a:extLst>
                    <a:ext uri="{9D8B030D-6E8A-4147-A177-3AD203B41FA5}">
                      <a16:colId xmlns:a16="http://schemas.microsoft.com/office/drawing/2014/main" val="20001"/>
                    </a:ext>
                  </a:extLst>
                </a:gridCol>
                <a:gridCol w="451544">
                  <a:extLst>
                    <a:ext uri="{9D8B030D-6E8A-4147-A177-3AD203B41FA5}">
                      <a16:colId xmlns:a16="http://schemas.microsoft.com/office/drawing/2014/main" val="20002"/>
                    </a:ext>
                  </a:extLst>
                </a:gridCol>
                <a:gridCol w="451544">
                  <a:extLst>
                    <a:ext uri="{9D8B030D-6E8A-4147-A177-3AD203B41FA5}">
                      <a16:colId xmlns:a16="http://schemas.microsoft.com/office/drawing/2014/main" val="20003"/>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graphicFrame>
        <p:nvGraphicFramePr>
          <p:cNvPr id="193" name="表格"/>
          <p:cNvGraphicFramePr/>
          <p:nvPr/>
        </p:nvGraphicFramePr>
        <p:xfrm>
          <a:off x="7476794" y="4400182"/>
          <a:ext cx="1806176" cy="589280"/>
        </p:xfrm>
        <a:graphic>
          <a:graphicData uri="http://schemas.openxmlformats.org/drawingml/2006/table">
            <a:tbl>
              <a:tblPr>
                <a:tableStyleId>{4C3C2611-4C71-4FC5-86AE-919BDF0F9419}</a:tableStyleId>
              </a:tblPr>
              <a:tblGrid>
                <a:gridCol w="451544">
                  <a:extLst>
                    <a:ext uri="{9D8B030D-6E8A-4147-A177-3AD203B41FA5}">
                      <a16:colId xmlns:a16="http://schemas.microsoft.com/office/drawing/2014/main" val="20000"/>
                    </a:ext>
                  </a:extLst>
                </a:gridCol>
                <a:gridCol w="451544">
                  <a:extLst>
                    <a:ext uri="{9D8B030D-6E8A-4147-A177-3AD203B41FA5}">
                      <a16:colId xmlns:a16="http://schemas.microsoft.com/office/drawing/2014/main" val="20001"/>
                    </a:ext>
                  </a:extLst>
                </a:gridCol>
                <a:gridCol w="451544">
                  <a:extLst>
                    <a:ext uri="{9D8B030D-6E8A-4147-A177-3AD203B41FA5}">
                      <a16:colId xmlns:a16="http://schemas.microsoft.com/office/drawing/2014/main" val="20002"/>
                    </a:ext>
                  </a:extLst>
                </a:gridCol>
                <a:gridCol w="451544">
                  <a:extLst>
                    <a:ext uri="{9D8B030D-6E8A-4147-A177-3AD203B41FA5}">
                      <a16:colId xmlns:a16="http://schemas.microsoft.com/office/drawing/2014/main" val="20003"/>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graphicFrame>
        <p:nvGraphicFramePr>
          <p:cNvPr id="194" name="表格"/>
          <p:cNvGraphicFramePr/>
          <p:nvPr/>
        </p:nvGraphicFramePr>
        <p:xfrm>
          <a:off x="9944138" y="4400182"/>
          <a:ext cx="1806176" cy="589280"/>
        </p:xfrm>
        <a:graphic>
          <a:graphicData uri="http://schemas.openxmlformats.org/drawingml/2006/table">
            <a:tbl>
              <a:tblPr>
                <a:tableStyleId>{4C3C2611-4C71-4FC5-86AE-919BDF0F9419}</a:tableStyleId>
              </a:tblPr>
              <a:tblGrid>
                <a:gridCol w="451544">
                  <a:extLst>
                    <a:ext uri="{9D8B030D-6E8A-4147-A177-3AD203B41FA5}">
                      <a16:colId xmlns:a16="http://schemas.microsoft.com/office/drawing/2014/main" val="20000"/>
                    </a:ext>
                  </a:extLst>
                </a:gridCol>
                <a:gridCol w="451544">
                  <a:extLst>
                    <a:ext uri="{9D8B030D-6E8A-4147-A177-3AD203B41FA5}">
                      <a16:colId xmlns:a16="http://schemas.microsoft.com/office/drawing/2014/main" val="20001"/>
                    </a:ext>
                  </a:extLst>
                </a:gridCol>
                <a:gridCol w="451544">
                  <a:extLst>
                    <a:ext uri="{9D8B030D-6E8A-4147-A177-3AD203B41FA5}">
                      <a16:colId xmlns:a16="http://schemas.microsoft.com/office/drawing/2014/main" val="20002"/>
                    </a:ext>
                  </a:extLst>
                </a:gridCol>
                <a:gridCol w="451544">
                  <a:extLst>
                    <a:ext uri="{9D8B030D-6E8A-4147-A177-3AD203B41FA5}">
                      <a16:colId xmlns:a16="http://schemas.microsoft.com/office/drawing/2014/main" val="20003"/>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graphicFrame>
        <p:nvGraphicFramePr>
          <p:cNvPr id="195" name="表格"/>
          <p:cNvGraphicFramePr/>
          <p:nvPr/>
        </p:nvGraphicFramePr>
        <p:xfrm>
          <a:off x="12560062" y="4400182"/>
          <a:ext cx="1806176" cy="589280"/>
        </p:xfrm>
        <a:graphic>
          <a:graphicData uri="http://schemas.openxmlformats.org/drawingml/2006/table">
            <a:tbl>
              <a:tblPr>
                <a:tableStyleId>{4C3C2611-4C71-4FC5-86AE-919BDF0F9419}</a:tableStyleId>
              </a:tblPr>
              <a:tblGrid>
                <a:gridCol w="451544">
                  <a:extLst>
                    <a:ext uri="{9D8B030D-6E8A-4147-A177-3AD203B41FA5}">
                      <a16:colId xmlns:a16="http://schemas.microsoft.com/office/drawing/2014/main" val="20000"/>
                    </a:ext>
                  </a:extLst>
                </a:gridCol>
                <a:gridCol w="451544">
                  <a:extLst>
                    <a:ext uri="{9D8B030D-6E8A-4147-A177-3AD203B41FA5}">
                      <a16:colId xmlns:a16="http://schemas.microsoft.com/office/drawing/2014/main" val="20001"/>
                    </a:ext>
                  </a:extLst>
                </a:gridCol>
                <a:gridCol w="451544">
                  <a:extLst>
                    <a:ext uri="{9D8B030D-6E8A-4147-A177-3AD203B41FA5}">
                      <a16:colId xmlns:a16="http://schemas.microsoft.com/office/drawing/2014/main" val="20002"/>
                    </a:ext>
                  </a:extLst>
                </a:gridCol>
                <a:gridCol w="451544">
                  <a:extLst>
                    <a:ext uri="{9D8B030D-6E8A-4147-A177-3AD203B41FA5}">
                      <a16:colId xmlns:a16="http://schemas.microsoft.com/office/drawing/2014/main" val="20003"/>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graphicFrame>
        <p:nvGraphicFramePr>
          <p:cNvPr id="196" name="表格"/>
          <p:cNvGraphicFramePr/>
          <p:nvPr/>
        </p:nvGraphicFramePr>
        <p:xfrm>
          <a:off x="14982857" y="4400182"/>
          <a:ext cx="1806176" cy="589280"/>
        </p:xfrm>
        <a:graphic>
          <a:graphicData uri="http://schemas.openxmlformats.org/drawingml/2006/table">
            <a:tbl>
              <a:tblPr>
                <a:tableStyleId>{4C3C2611-4C71-4FC5-86AE-919BDF0F9419}</a:tableStyleId>
              </a:tblPr>
              <a:tblGrid>
                <a:gridCol w="451544">
                  <a:extLst>
                    <a:ext uri="{9D8B030D-6E8A-4147-A177-3AD203B41FA5}">
                      <a16:colId xmlns:a16="http://schemas.microsoft.com/office/drawing/2014/main" val="20000"/>
                    </a:ext>
                  </a:extLst>
                </a:gridCol>
                <a:gridCol w="451544">
                  <a:extLst>
                    <a:ext uri="{9D8B030D-6E8A-4147-A177-3AD203B41FA5}">
                      <a16:colId xmlns:a16="http://schemas.microsoft.com/office/drawing/2014/main" val="20001"/>
                    </a:ext>
                  </a:extLst>
                </a:gridCol>
                <a:gridCol w="451544">
                  <a:extLst>
                    <a:ext uri="{9D8B030D-6E8A-4147-A177-3AD203B41FA5}">
                      <a16:colId xmlns:a16="http://schemas.microsoft.com/office/drawing/2014/main" val="20002"/>
                    </a:ext>
                  </a:extLst>
                </a:gridCol>
                <a:gridCol w="451544">
                  <a:extLst>
                    <a:ext uri="{9D8B030D-6E8A-4147-A177-3AD203B41FA5}">
                      <a16:colId xmlns:a16="http://schemas.microsoft.com/office/drawing/2014/main" val="20003"/>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graphicFrame>
        <p:nvGraphicFramePr>
          <p:cNvPr id="197" name="表格"/>
          <p:cNvGraphicFramePr/>
          <p:nvPr/>
        </p:nvGraphicFramePr>
        <p:xfrm>
          <a:off x="17574721" y="4400182"/>
          <a:ext cx="1806176" cy="589280"/>
        </p:xfrm>
        <a:graphic>
          <a:graphicData uri="http://schemas.openxmlformats.org/drawingml/2006/table">
            <a:tbl>
              <a:tblPr>
                <a:tableStyleId>{4C3C2611-4C71-4FC5-86AE-919BDF0F9419}</a:tableStyleId>
              </a:tblPr>
              <a:tblGrid>
                <a:gridCol w="451544">
                  <a:extLst>
                    <a:ext uri="{9D8B030D-6E8A-4147-A177-3AD203B41FA5}">
                      <a16:colId xmlns:a16="http://schemas.microsoft.com/office/drawing/2014/main" val="20000"/>
                    </a:ext>
                  </a:extLst>
                </a:gridCol>
                <a:gridCol w="451544">
                  <a:extLst>
                    <a:ext uri="{9D8B030D-6E8A-4147-A177-3AD203B41FA5}">
                      <a16:colId xmlns:a16="http://schemas.microsoft.com/office/drawing/2014/main" val="20001"/>
                    </a:ext>
                  </a:extLst>
                </a:gridCol>
                <a:gridCol w="451544">
                  <a:extLst>
                    <a:ext uri="{9D8B030D-6E8A-4147-A177-3AD203B41FA5}">
                      <a16:colId xmlns:a16="http://schemas.microsoft.com/office/drawing/2014/main" val="20002"/>
                    </a:ext>
                  </a:extLst>
                </a:gridCol>
                <a:gridCol w="451544">
                  <a:extLst>
                    <a:ext uri="{9D8B030D-6E8A-4147-A177-3AD203B41FA5}">
                      <a16:colId xmlns:a16="http://schemas.microsoft.com/office/drawing/2014/main" val="20003"/>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sp>
        <p:nvSpPr>
          <p:cNvPr id="198" name="512"/>
          <p:cNvSpPr txBox="1"/>
          <p:nvPr/>
        </p:nvSpPr>
        <p:spPr>
          <a:xfrm>
            <a:off x="5515664" y="3606941"/>
            <a:ext cx="781051" cy="590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latin typeface="Times New Roman"/>
                <a:ea typeface="Times New Roman"/>
                <a:cs typeface="Times New Roman"/>
                <a:sym typeface="Times New Roman"/>
              </a:defRPr>
            </a:lvl1pPr>
          </a:lstStyle>
          <a:p>
            <a:r>
              <a:t>512</a:t>
            </a:r>
          </a:p>
        </p:txBody>
      </p:sp>
      <p:sp>
        <p:nvSpPr>
          <p:cNvPr id="199" name="512"/>
          <p:cNvSpPr txBox="1"/>
          <p:nvPr/>
        </p:nvSpPr>
        <p:spPr>
          <a:xfrm>
            <a:off x="7989358" y="3606941"/>
            <a:ext cx="781051" cy="590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latin typeface="Times New Roman"/>
                <a:ea typeface="Times New Roman"/>
                <a:cs typeface="Times New Roman"/>
                <a:sym typeface="Times New Roman"/>
              </a:defRPr>
            </a:lvl1pPr>
          </a:lstStyle>
          <a:p>
            <a:r>
              <a:t>512</a:t>
            </a:r>
          </a:p>
        </p:txBody>
      </p:sp>
      <p:sp>
        <p:nvSpPr>
          <p:cNvPr id="200" name="512"/>
          <p:cNvSpPr txBox="1"/>
          <p:nvPr/>
        </p:nvSpPr>
        <p:spPr>
          <a:xfrm>
            <a:off x="10463350" y="3606941"/>
            <a:ext cx="781051" cy="590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latin typeface="Times New Roman"/>
                <a:ea typeface="Times New Roman"/>
                <a:cs typeface="Times New Roman"/>
                <a:sym typeface="Times New Roman"/>
              </a:defRPr>
            </a:lvl1pPr>
          </a:lstStyle>
          <a:p>
            <a:r>
              <a:t>512</a:t>
            </a:r>
          </a:p>
        </p:txBody>
      </p:sp>
      <p:sp>
        <p:nvSpPr>
          <p:cNvPr id="201" name="512"/>
          <p:cNvSpPr txBox="1"/>
          <p:nvPr/>
        </p:nvSpPr>
        <p:spPr>
          <a:xfrm>
            <a:off x="13072626" y="3606941"/>
            <a:ext cx="781051" cy="590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latin typeface="Times New Roman"/>
                <a:ea typeface="Times New Roman"/>
                <a:cs typeface="Times New Roman"/>
                <a:sym typeface="Times New Roman"/>
              </a:defRPr>
            </a:lvl1pPr>
          </a:lstStyle>
          <a:p>
            <a:r>
              <a:t>512</a:t>
            </a:r>
          </a:p>
        </p:txBody>
      </p:sp>
      <p:sp>
        <p:nvSpPr>
          <p:cNvPr id="202" name="512"/>
          <p:cNvSpPr txBox="1"/>
          <p:nvPr/>
        </p:nvSpPr>
        <p:spPr>
          <a:xfrm>
            <a:off x="15495421" y="3606941"/>
            <a:ext cx="781051" cy="590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latin typeface="Times New Roman"/>
                <a:ea typeface="Times New Roman"/>
                <a:cs typeface="Times New Roman"/>
                <a:sym typeface="Times New Roman"/>
              </a:defRPr>
            </a:lvl1pPr>
          </a:lstStyle>
          <a:p>
            <a:r>
              <a:t>512</a:t>
            </a:r>
          </a:p>
        </p:txBody>
      </p:sp>
      <p:sp>
        <p:nvSpPr>
          <p:cNvPr id="203" name="512"/>
          <p:cNvSpPr txBox="1"/>
          <p:nvPr/>
        </p:nvSpPr>
        <p:spPr>
          <a:xfrm>
            <a:off x="18155894" y="3606941"/>
            <a:ext cx="781051" cy="590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latin typeface="Times New Roman"/>
                <a:ea typeface="Times New Roman"/>
                <a:cs typeface="Times New Roman"/>
                <a:sym typeface="Times New Roman"/>
              </a:defRPr>
            </a:lvl1pPr>
          </a:lstStyle>
          <a:p>
            <a:r>
              <a:t>512</a:t>
            </a:r>
          </a:p>
        </p:txBody>
      </p:sp>
      <p:sp>
        <p:nvSpPr>
          <p:cNvPr id="204" name="原始输入序列"/>
          <p:cNvSpPr txBox="1"/>
          <p:nvPr/>
        </p:nvSpPr>
        <p:spPr>
          <a:xfrm>
            <a:off x="1514563" y="2661716"/>
            <a:ext cx="278130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原始输入序列</a:t>
            </a:r>
          </a:p>
        </p:txBody>
      </p:sp>
      <p:sp>
        <p:nvSpPr>
          <p:cNvPr id="205" name="词向量序列"/>
          <p:cNvSpPr txBox="1"/>
          <p:nvPr/>
        </p:nvSpPr>
        <p:spPr>
          <a:xfrm>
            <a:off x="1736813" y="4225531"/>
            <a:ext cx="233680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词向量序列</a:t>
            </a:r>
          </a:p>
        </p:txBody>
      </p:sp>
      <p:sp>
        <p:nvSpPr>
          <p:cNvPr id="206" name="Self-Attention"/>
          <p:cNvSpPr/>
          <p:nvPr/>
        </p:nvSpPr>
        <p:spPr>
          <a:xfrm>
            <a:off x="8946974" y="5516297"/>
            <a:ext cx="6490052" cy="1270001"/>
          </a:xfrm>
          <a:prstGeom prst="roundRect">
            <a:avLst>
              <a:gd name="adj" fmla="val 15000"/>
            </a:avLst>
          </a:prstGeom>
          <a:solidFill>
            <a:srgbClr val="FFFFFF"/>
          </a:solidFill>
          <a:ln w="381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Times New Roman"/>
                <a:ea typeface="Times New Roman"/>
                <a:cs typeface="Times New Roman"/>
                <a:sym typeface="Times New Roman"/>
              </a:defRPr>
            </a:lvl1pPr>
          </a:lstStyle>
          <a:p>
            <a:r>
              <a:t>Self-Attention</a:t>
            </a:r>
          </a:p>
        </p:txBody>
      </p:sp>
      <p:sp>
        <p:nvSpPr>
          <p:cNvPr id="207" name="自注意力计算"/>
          <p:cNvSpPr txBox="1"/>
          <p:nvPr/>
        </p:nvSpPr>
        <p:spPr>
          <a:xfrm>
            <a:off x="1514563" y="5789347"/>
            <a:ext cx="278130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自注意力计算</a:t>
            </a:r>
          </a:p>
        </p:txBody>
      </p:sp>
      <p:graphicFrame>
        <p:nvGraphicFramePr>
          <p:cNvPr id="208" name="表格"/>
          <p:cNvGraphicFramePr/>
          <p:nvPr/>
        </p:nvGraphicFramePr>
        <p:xfrm>
          <a:off x="5026797" y="7995223"/>
          <a:ext cx="1806177" cy="589280"/>
        </p:xfrm>
        <a:graphic>
          <a:graphicData uri="http://schemas.openxmlformats.org/drawingml/2006/table">
            <a:tbl>
              <a:tblPr>
                <a:tableStyleId>{4C3C2611-4C71-4FC5-86AE-919BDF0F9419}</a:tableStyleId>
              </a:tblPr>
              <a:tblGrid>
                <a:gridCol w="602059">
                  <a:extLst>
                    <a:ext uri="{9D8B030D-6E8A-4147-A177-3AD203B41FA5}">
                      <a16:colId xmlns:a16="http://schemas.microsoft.com/office/drawing/2014/main" val="20000"/>
                    </a:ext>
                  </a:extLst>
                </a:gridCol>
                <a:gridCol w="602059">
                  <a:extLst>
                    <a:ext uri="{9D8B030D-6E8A-4147-A177-3AD203B41FA5}">
                      <a16:colId xmlns:a16="http://schemas.microsoft.com/office/drawing/2014/main" val="20001"/>
                    </a:ext>
                  </a:extLst>
                </a:gridCol>
                <a:gridCol w="602059">
                  <a:extLst>
                    <a:ext uri="{9D8B030D-6E8A-4147-A177-3AD203B41FA5}">
                      <a16:colId xmlns:a16="http://schemas.microsoft.com/office/drawing/2014/main" val="20002"/>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sp>
        <p:nvSpPr>
          <p:cNvPr id="209" name="自注意力信息"/>
          <p:cNvSpPr txBox="1"/>
          <p:nvPr/>
        </p:nvSpPr>
        <p:spPr>
          <a:xfrm>
            <a:off x="1538259" y="7820573"/>
            <a:ext cx="278130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自注意力信息</a:t>
            </a:r>
          </a:p>
        </p:txBody>
      </p:sp>
      <p:graphicFrame>
        <p:nvGraphicFramePr>
          <p:cNvPr id="210" name="表格"/>
          <p:cNvGraphicFramePr/>
          <p:nvPr/>
        </p:nvGraphicFramePr>
        <p:xfrm>
          <a:off x="7540212" y="7995223"/>
          <a:ext cx="1806177" cy="589280"/>
        </p:xfrm>
        <a:graphic>
          <a:graphicData uri="http://schemas.openxmlformats.org/drawingml/2006/table">
            <a:tbl>
              <a:tblPr>
                <a:tableStyleId>{4C3C2611-4C71-4FC5-86AE-919BDF0F9419}</a:tableStyleId>
              </a:tblPr>
              <a:tblGrid>
                <a:gridCol w="602059">
                  <a:extLst>
                    <a:ext uri="{9D8B030D-6E8A-4147-A177-3AD203B41FA5}">
                      <a16:colId xmlns:a16="http://schemas.microsoft.com/office/drawing/2014/main" val="20000"/>
                    </a:ext>
                  </a:extLst>
                </a:gridCol>
                <a:gridCol w="602059">
                  <a:extLst>
                    <a:ext uri="{9D8B030D-6E8A-4147-A177-3AD203B41FA5}">
                      <a16:colId xmlns:a16="http://schemas.microsoft.com/office/drawing/2014/main" val="20001"/>
                    </a:ext>
                  </a:extLst>
                </a:gridCol>
                <a:gridCol w="602059">
                  <a:extLst>
                    <a:ext uri="{9D8B030D-6E8A-4147-A177-3AD203B41FA5}">
                      <a16:colId xmlns:a16="http://schemas.microsoft.com/office/drawing/2014/main" val="20002"/>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graphicFrame>
        <p:nvGraphicFramePr>
          <p:cNvPr id="211" name="表格"/>
          <p:cNvGraphicFramePr/>
          <p:nvPr/>
        </p:nvGraphicFramePr>
        <p:xfrm>
          <a:off x="9974483" y="7995223"/>
          <a:ext cx="1806177" cy="589280"/>
        </p:xfrm>
        <a:graphic>
          <a:graphicData uri="http://schemas.openxmlformats.org/drawingml/2006/table">
            <a:tbl>
              <a:tblPr>
                <a:tableStyleId>{4C3C2611-4C71-4FC5-86AE-919BDF0F9419}</a:tableStyleId>
              </a:tblPr>
              <a:tblGrid>
                <a:gridCol w="602059">
                  <a:extLst>
                    <a:ext uri="{9D8B030D-6E8A-4147-A177-3AD203B41FA5}">
                      <a16:colId xmlns:a16="http://schemas.microsoft.com/office/drawing/2014/main" val="20000"/>
                    </a:ext>
                  </a:extLst>
                </a:gridCol>
                <a:gridCol w="602059">
                  <a:extLst>
                    <a:ext uri="{9D8B030D-6E8A-4147-A177-3AD203B41FA5}">
                      <a16:colId xmlns:a16="http://schemas.microsoft.com/office/drawing/2014/main" val="20001"/>
                    </a:ext>
                  </a:extLst>
                </a:gridCol>
                <a:gridCol w="602059">
                  <a:extLst>
                    <a:ext uri="{9D8B030D-6E8A-4147-A177-3AD203B41FA5}">
                      <a16:colId xmlns:a16="http://schemas.microsoft.com/office/drawing/2014/main" val="20002"/>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graphicFrame>
        <p:nvGraphicFramePr>
          <p:cNvPr id="212" name="表格"/>
          <p:cNvGraphicFramePr/>
          <p:nvPr/>
        </p:nvGraphicFramePr>
        <p:xfrm>
          <a:off x="12583759" y="7995223"/>
          <a:ext cx="1806177" cy="589280"/>
        </p:xfrm>
        <a:graphic>
          <a:graphicData uri="http://schemas.openxmlformats.org/drawingml/2006/table">
            <a:tbl>
              <a:tblPr>
                <a:tableStyleId>{4C3C2611-4C71-4FC5-86AE-919BDF0F9419}</a:tableStyleId>
              </a:tblPr>
              <a:tblGrid>
                <a:gridCol w="602059">
                  <a:extLst>
                    <a:ext uri="{9D8B030D-6E8A-4147-A177-3AD203B41FA5}">
                      <a16:colId xmlns:a16="http://schemas.microsoft.com/office/drawing/2014/main" val="20000"/>
                    </a:ext>
                  </a:extLst>
                </a:gridCol>
                <a:gridCol w="602059">
                  <a:extLst>
                    <a:ext uri="{9D8B030D-6E8A-4147-A177-3AD203B41FA5}">
                      <a16:colId xmlns:a16="http://schemas.microsoft.com/office/drawing/2014/main" val="20001"/>
                    </a:ext>
                  </a:extLst>
                </a:gridCol>
                <a:gridCol w="602059">
                  <a:extLst>
                    <a:ext uri="{9D8B030D-6E8A-4147-A177-3AD203B41FA5}">
                      <a16:colId xmlns:a16="http://schemas.microsoft.com/office/drawing/2014/main" val="20002"/>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graphicFrame>
        <p:nvGraphicFramePr>
          <p:cNvPr id="213" name="表格"/>
          <p:cNvGraphicFramePr/>
          <p:nvPr/>
        </p:nvGraphicFramePr>
        <p:xfrm>
          <a:off x="15006553" y="7995223"/>
          <a:ext cx="1806177" cy="589280"/>
        </p:xfrm>
        <a:graphic>
          <a:graphicData uri="http://schemas.openxmlformats.org/drawingml/2006/table">
            <a:tbl>
              <a:tblPr>
                <a:tableStyleId>{4C3C2611-4C71-4FC5-86AE-919BDF0F9419}</a:tableStyleId>
              </a:tblPr>
              <a:tblGrid>
                <a:gridCol w="602059">
                  <a:extLst>
                    <a:ext uri="{9D8B030D-6E8A-4147-A177-3AD203B41FA5}">
                      <a16:colId xmlns:a16="http://schemas.microsoft.com/office/drawing/2014/main" val="20000"/>
                    </a:ext>
                  </a:extLst>
                </a:gridCol>
                <a:gridCol w="602059">
                  <a:extLst>
                    <a:ext uri="{9D8B030D-6E8A-4147-A177-3AD203B41FA5}">
                      <a16:colId xmlns:a16="http://schemas.microsoft.com/office/drawing/2014/main" val="20001"/>
                    </a:ext>
                  </a:extLst>
                </a:gridCol>
                <a:gridCol w="602059">
                  <a:extLst>
                    <a:ext uri="{9D8B030D-6E8A-4147-A177-3AD203B41FA5}">
                      <a16:colId xmlns:a16="http://schemas.microsoft.com/office/drawing/2014/main" val="20002"/>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graphicFrame>
        <p:nvGraphicFramePr>
          <p:cNvPr id="214" name="表格"/>
          <p:cNvGraphicFramePr/>
          <p:nvPr/>
        </p:nvGraphicFramePr>
        <p:xfrm>
          <a:off x="17598417" y="7995223"/>
          <a:ext cx="1806177" cy="589280"/>
        </p:xfrm>
        <a:graphic>
          <a:graphicData uri="http://schemas.openxmlformats.org/drawingml/2006/table">
            <a:tbl>
              <a:tblPr>
                <a:tableStyleId>{4C3C2611-4C71-4FC5-86AE-919BDF0F9419}</a:tableStyleId>
              </a:tblPr>
              <a:tblGrid>
                <a:gridCol w="602059">
                  <a:extLst>
                    <a:ext uri="{9D8B030D-6E8A-4147-A177-3AD203B41FA5}">
                      <a16:colId xmlns:a16="http://schemas.microsoft.com/office/drawing/2014/main" val="20000"/>
                    </a:ext>
                  </a:extLst>
                </a:gridCol>
                <a:gridCol w="602059">
                  <a:extLst>
                    <a:ext uri="{9D8B030D-6E8A-4147-A177-3AD203B41FA5}">
                      <a16:colId xmlns:a16="http://schemas.microsoft.com/office/drawing/2014/main" val="20001"/>
                    </a:ext>
                  </a:extLst>
                </a:gridCol>
                <a:gridCol w="602059">
                  <a:extLst>
                    <a:ext uri="{9D8B030D-6E8A-4147-A177-3AD203B41FA5}">
                      <a16:colId xmlns:a16="http://schemas.microsoft.com/office/drawing/2014/main" val="20002"/>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sp>
        <p:nvSpPr>
          <p:cNvPr id="215" name="前馈神经网络"/>
          <p:cNvSpPr txBox="1"/>
          <p:nvPr/>
        </p:nvSpPr>
        <p:spPr>
          <a:xfrm>
            <a:off x="1514563" y="9851799"/>
            <a:ext cx="278130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前馈神经网络</a:t>
            </a:r>
          </a:p>
        </p:txBody>
      </p:sp>
      <p:sp>
        <p:nvSpPr>
          <p:cNvPr id="216" name="Feed Foward"/>
          <p:cNvSpPr/>
          <p:nvPr/>
        </p:nvSpPr>
        <p:spPr>
          <a:xfrm>
            <a:off x="8946974" y="9308172"/>
            <a:ext cx="6490052" cy="1270001"/>
          </a:xfrm>
          <a:prstGeom prst="roundRect">
            <a:avLst>
              <a:gd name="adj" fmla="val 15000"/>
            </a:avLst>
          </a:prstGeom>
          <a:solidFill>
            <a:srgbClr val="FFFFFF"/>
          </a:solidFill>
          <a:ln w="381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Times New Roman"/>
                <a:ea typeface="Times New Roman"/>
                <a:cs typeface="Times New Roman"/>
                <a:sym typeface="Times New Roman"/>
              </a:defRPr>
            </a:lvl1pPr>
          </a:lstStyle>
          <a:p>
            <a:r>
              <a:t>Feed Foward</a:t>
            </a:r>
          </a:p>
        </p:txBody>
      </p:sp>
      <p:sp>
        <p:nvSpPr>
          <p:cNvPr id="217" name="输出序列"/>
          <p:cNvSpPr txBox="1"/>
          <p:nvPr/>
        </p:nvSpPr>
        <p:spPr>
          <a:xfrm>
            <a:off x="1982759" y="11504514"/>
            <a:ext cx="189230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输出序列</a:t>
            </a:r>
          </a:p>
        </p:txBody>
      </p:sp>
      <p:graphicFrame>
        <p:nvGraphicFramePr>
          <p:cNvPr id="218" name="表格"/>
          <p:cNvGraphicFramePr/>
          <p:nvPr/>
        </p:nvGraphicFramePr>
        <p:xfrm>
          <a:off x="5026797" y="11679165"/>
          <a:ext cx="1806176" cy="589280"/>
        </p:xfrm>
        <a:graphic>
          <a:graphicData uri="http://schemas.openxmlformats.org/drawingml/2006/table">
            <a:tbl>
              <a:tblPr>
                <a:tableStyleId>{4C3C2611-4C71-4FC5-86AE-919BDF0F9419}</a:tableStyleId>
              </a:tblPr>
              <a:tblGrid>
                <a:gridCol w="451544">
                  <a:extLst>
                    <a:ext uri="{9D8B030D-6E8A-4147-A177-3AD203B41FA5}">
                      <a16:colId xmlns:a16="http://schemas.microsoft.com/office/drawing/2014/main" val="20000"/>
                    </a:ext>
                  </a:extLst>
                </a:gridCol>
                <a:gridCol w="451544">
                  <a:extLst>
                    <a:ext uri="{9D8B030D-6E8A-4147-A177-3AD203B41FA5}">
                      <a16:colId xmlns:a16="http://schemas.microsoft.com/office/drawing/2014/main" val="20001"/>
                    </a:ext>
                  </a:extLst>
                </a:gridCol>
                <a:gridCol w="451544">
                  <a:extLst>
                    <a:ext uri="{9D8B030D-6E8A-4147-A177-3AD203B41FA5}">
                      <a16:colId xmlns:a16="http://schemas.microsoft.com/office/drawing/2014/main" val="20002"/>
                    </a:ext>
                  </a:extLst>
                </a:gridCol>
                <a:gridCol w="451544">
                  <a:extLst>
                    <a:ext uri="{9D8B030D-6E8A-4147-A177-3AD203B41FA5}">
                      <a16:colId xmlns:a16="http://schemas.microsoft.com/office/drawing/2014/main" val="20003"/>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graphicFrame>
        <p:nvGraphicFramePr>
          <p:cNvPr id="219" name="表格"/>
          <p:cNvGraphicFramePr/>
          <p:nvPr/>
        </p:nvGraphicFramePr>
        <p:xfrm>
          <a:off x="7540212" y="11679165"/>
          <a:ext cx="1806176" cy="589280"/>
        </p:xfrm>
        <a:graphic>
          <a:graphicData uri="http://schemas.openxmlformats.org/drawingml/2006/table">
            <a:tbl>
              <a:tblPr>
                <a:tableStyleId>{4C3C2611-4C71-4FC5-86AE-919BDF0F9419}</a:tableStyleId>
              </a:tblPr>
              <a:tblGrid>
                <a:gridCol w="451544">
                  <a:extLst>
                    <a:ext uri="{9D8B030D-6E8A-4147-A177-3AD203B41FA5}">
                      <a16:colId xmlns:a16="http://schemas.microsoft.com/office/drawing/2014/main" val="20000"/>
                    </a:ext>
                  </a:extLst>
                </a:gridCol>
                <a:gridCol w="451544">
                  <a:extLst>
                    <a:ext uri="{9D8B030D-6E8A-4147-A177-3AD203B41FA5}">
                      <a16:colId xmlns:a16="http://schemas.microsoft.com/office/drawing/2014/main" val="20001"/>
                    </a:ext>
                  </a:extLst>
                </a:gridCol>
                <a:gridCol w="451544">
                  <a:extLst>
                    <a:ext uri="{9D8B030D-6E8A-4147-A177-3AD203B41FA5}">
                      <a16:colId xmlns:a16="http://schemas.microsoft.com/office/drawing/2014/main" val="20002"/>
                    </a:ext>
                  </a:extLst>
                </a:gridCol>
                <a:gridCol w="451544">
                  <a:extLst>
                    <a:ext uri="{9D8B030D-6E8A-4147-A177-3AD203B41FA5}">
                      <a16:colId xmlns:a16="http://schemas.microsoft.com/office/drawing/2014/main" val="20003"/>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graphicFrame>
        <p:nvGraphicFramePr>
          <p:cNvPr id="220" name="表格"/>
          <p:cNvGraphicFramePr/>
          <p:nvPr/>
        </p:nvGraphicFramePr>
        <p:xfrm>
          <a:off x="9974483" y="11679165"/>
          <a:ext cx="1806176" cy="589280"/>
        </p:xfrm>
        <a:graphic>
          <a:graphicData uri="http://schemas.openxmlformats.org/drawingml/2006/table">
            <a:tbl>
              <a:tblPr>
                <a:tableStyleId>{4C3C2611-4C71-4FC5-86AE-919BDF0F9419}</a:tableStyleId>
              </a:tblPr>
              <a:tblGrid>
                <a:gridCol w="451544">
                  <a:extLst>
                    <a:ext uri="{9D8B030D-6E8A-4147-A177-3AD203B41FA5}">
                      <a16:colId xmlns:a16="http://schemas.microsoft.com/office/drawing/2014/main" val="20000"/>
                    </a:ext>
                  </a:extLst>
                </a:gridCol>
                <a:gridCol w="451544">
                  <a:extLst>
                    <a:ext uri="{9D8B030D-6E8A-4147-A177-3AD203B41FA5}">
                      <a16:colId xmlns:a16="http://schemas.microsoft.com/office/drawing/2014/main" val="20001"/>
                    </a:ext>
                  </a:extLst>
                </a:gridCol>
                <a:gridCol w="451544">
                  <a:extLst>
                    <a:ext uri="{9D8B030D-6E8A-4147-A177-3AD203B41FA5}">
                      <a16:colId xmlns:a16="http://schemas.microsoft.com/office/drawing/2014/main" val="20002"/>
                    </a:ext>
                  </a:extLst>
                </a:gridCol>
                <a:gridCol w="451544">
                  <a:extLst>
                    <a:ext uri="{9D8B030D-6E8A-4147-A177-3AD203B41FA5}">
                      <a16:colId xmlns:a16="http://schemas.microsoft.com/office/drawing/2014/main" val="20003"/>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graphicFrame>
        <p:nvGraphicFramePr>
          <p:cNvPr id="221" name="表格"/>
          <p:cNvGraphicFramePr/>
          <p:nvPr/>
        </p:nvGraphicFramePr>
        <p:xfrm>
          <a:off x="12560062" y="11679165"/>
          <a:ext cx="1806176" cy="589280"/>
        </p:xfrm>
        <a:graphic>
          <a:graphicData uri="http://schemas.openxmlformats.org/drawingml/2006/table">
            <a:tbl>
              <a:tblPr>
                <a:tableStyleId>{4C3C2611-4C71-4FC5-86AE-919BDF0F9419}</a:tableStyleId>
              </a:tblPr>
              <a:tblGrid>
                <a:gridCol w="451544">
                  <a:extLst>
                    <a:ext uri="{9D8B030D-6E8A-4147-A177-3AD203B41FA5}">
                      <a16:colId xmlns:a16="http://schemas.microsoft.com/office/drawing/2014/main" val="20000"/>
                    </a:ext>
                  </a:extLst>
                </a:gridCol>
                <a:gridCol w="451544">
                  <a:extLst>
                    <a:ext uri="{9D8B030D-6E8A-4147-A177-3AD203B41FA5}">
                      <a16:colId xmlns:a16="http://schemas.microsoft.com/office/drawing/2014/main" val="20001"/>
                    </a:ext>
                  </a:extLst>
                </a:gridCol>
                <a:gridCol w="451544">
                  <a:extLst>
                    <a:ext uri="{9D8B030D-6E8A-4147-A177-3AD203B41FA5}">
                      <a16:colId xmlns:a16="http://schemas.microsoft.com/office/drawing/2014/main" val="20002"/>
                    </a:ext>
                  </a:extLst>
                </a:gridCol>
                <a:gridCol w="451544">
                  <a:extLst>
                    <a:ext uri="{9D8B030D-6E8A-4147-A177-3AD203B41FA5}">
                      <a16:colId xmlns:a16="http://schemas.microsoft.com/office/drawing/2014/main" val="20003"/>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graphicFrame>
        <p:nvGraphicFramePr>
          <p:cNvPr id="222" name="表格"/>
          <p:cNvGraphicFramePr/>
          <p:nvPr/>
        </p:nvGraphicFramePr>
        <p:xfrm>
          <a:off x="15006553" y="11679165"/>
          <a:ext cx="1806176" cy="589280"/>
        </p:xfrm>
        <a:graphic>
          <a:graphicData uri="http://schemas.openxmlformats.org/drawingml/2006/table">
            <a:tbl>
              <a:tblPr>
                <a:tableStyleId>{4C3C2611-4C71-4FC5-86AE-919BDF0F9419}</a:tableStyleId>
              </a:tblPr>
              <a:tblGrid>
                <a:gridCol w="451544">
                  <a:extLst>
                    <a:ext uri="{9D8B030D-6E8A-4147-A177-3AD203B41FA5}">
                      <a16:colId xmlns:a16="http://schemas.microsoft.com/office/drawing/2014/main" val="20000"/>
                    </a:ext>
                  </a:extLst>
                </a:gridCol>
                <a:gridCol w="451544">
                  <a:extLst>
                    <a:ext uri="{9D8B030D-6E8A-4147-A177-3AD203B41FA5}">
                      <a16:colId xmlns:a16="http://schemas.microsoft.com/office/drawing/2014/main" val="20001"/>
                    </a:ext>
                  </a:extLst>
                </a:gridCol>
                <a:gridCol w="451544">
                  <a:extLst>
                    <a:ext uri="{9D8B030D-6E8A-4147-A177-3AD203B41FA5}">
                      <a16:colId xmlns:a16="http://schemas.microsoft.com/office/drawing/2014/main" val="20002"/>
                    </a:ext>
                  </a:extLst>
                </a:gridCol>
                <a:gridCol w="451544">
                  <a:extLst>
                    <a:ext uri="{9D8B030D-6E8A-4147-A177-3AD203B41FA5}">
                      <a16:colId xmlns:a16="http://schemas.microsoft.com/office/drawing/2014/main" val="20003"/>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graphicFrame>
        <p:nvGraphicFramePr>
          <p:cNvPr id="223" name="表格"/>
          <p:cNvGraphicFramePr/>
          <p:nvPr/>
        </p:nvGraphicFramePr>
        <p:xfrm>
          <a:off x="17643330" y="11679165"/>
          <a:ext cx="1806176" cy="589280"/>
        </p:xfrm>
        <a:graphic>
          <a:graphicData uri="http://schemas.openxmlformats.org/drawingml/2006/table">
            <a:tbl>
              <a:tblPr>
                <a:tableStyleId>{4C3C2611-4C71-4FC5-86AE-919BDF0F9419}</a:tableStyleId>
              </a:tblPr>
              <a:tblGrid>
                <a:gridCol w="451544">
                  <a:extLst>
                    <a:ext uri="{9D8B030D-6E8A-4147-A177-3AD203B41FA5}">
                      <a16:colId xmlns:a16="http://schemas.microsoft.com/office/drawing/2014/main" val="20000"/>
                    </a:ext>
                  </a:extLst>
                </a:gridCol>
                <a:gridCol w="451544">
                  <a:extLst>
                    <a:ext uri="{9D8B030D-6E8A-4147-A177-3AD203B41FA5}">
                      <a16:colId xmlns:a16="http://schemas.microsoft.com/office/drawing/2014/main" val="20001"/>
                    </a:ext>
                  </a:extLst>
                </a:gridCol>
                <a:gridCol w="451544">
                  <a:extLst>
                    <a:ext uri="{9D8B030D-6E8A-4147-A177-3AD203B41FA5}">
                      <a16:colId xmlns:a16="http://schemas.microsoft.com/office/drawing/2014/main" val="20002"/>
                    </a:ext>
                  </a:extLst>
                </a:gridCol>
                <a:gridCol w="451544">
                  <a:extLst>
                    <a:ext uri="{9D8B030D-6E8A-4147-A177-3AD203B41FA5}">
                      <a16:colId xmlns:a16="http://schemas.microsoft.com/office/drawing/2014/main" val="20003"/>
                    </a:ext>
                  </a:extLst>
                </a:gridCol>
              </a:tblGrid>
              <a:tr h="374599">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tc>
                  <a:txBody>
                    <a:bodyPr/>
                    <a:lstStyle/>
                    <a:p>
                      <a:pPr defTabSz="914400">
                        <a:defRPr sz="3200"/>
                      </a:pPr>
                      <a:endParaRPr/>
                    </a:p>
                  </a:txBody>
                  <a:tcPr marL="50800" marR="50800" marT="50800" marB="50800" anchor="ctr" horzOverflow="overflow">
                    <a:solidFill>
                      <a:srgbClr val="FFFFFF"/>
                    </a:solidFill>
                  </a:tcPr>
                </a:tc>
                <a:extLst>
                  <a:ext uri="{0D108BD9-81ED-4DB2-BD59-A6C34878D82A}">
                    <a16:rowId xmlns:a16="http://schemas.microsoft.com/office/drawing/2014/main" val="10000"/>
                  </a:ext>
                </a:extLst>
              </a:tr>
            </a:tbl>
          </a:graphicData>
        </a:graphic>
      </p:graphicFrame>
      <p:sp>
        <p:nvSpPr>
          <p:cNvPr id="224" name="512"/>
          <p:cNvSpPr txBox="1"/>
          <p:nvPr/>
        </p:nvSpPr>
        <p:spPr>
          <a:xfrm>
            <a:off x="5515664" y="10931879"/>
            <a:ext cx="781051" cy="590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latin typeface="Times New Roman"/>
                <a:ea typeface="Times New Roman"/>
                <a:cs typeface="Times New Roman"/>
                <a:sym typeface="Times New Roman"/>
              </a:defRPr>
            </a:lvl1pPr>
          </a:lstStyle>
          <a:p>
            <a:r>
              <a:t>512</a:t>
            </a:r>
          </a:p>
        </p:txBody>
      </p:sp>
      <p:sp>
        <p:nvSpPr>
          <p:cNvPr id="225" name="512"/>
          <p:cNvSpPr txBox="1"/>
          <p:nvPr/>
        </p:nvSpPr>
        <p:spPr>
          <a:xfrm>
            <a:off x="8052776" y="10931879"/>
            <a:ext cx="781051" cy="590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latin typeface="Times New Roman"/>
                <a:ea typeface="Times New Roman"/>
                <a:cs typeface="Times New Roman"/>
                <a:sym typeface="Times New Roman"/>
              </a:defRPr>
            </a:lvl1pPr>
          </a:lstStyle>
          <a:p>
            <a:r>
              <a:t>512</a:t>
            </a:r>
          </a:p>
        </p:txBody>
      </p:sp>
      <p:sp>
        <p:nvSpPr>
          <p:cNvPr id="226" name="512"/>
          <p:cNvSpPr txBox="1"/>
          <p:nvPr/>
        </p:nvSpPr>
        <p:spPr>
          <a:xfrm>
            <a:off x="10589889" y="10884110"/>
            <a:ext cx="781051" cy="5907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latin typeface="Times New Roman"/>
                <a:ea typeface="Times New Roman"/>
                <a:cs typeface="Times New Roman"/>
                <a:sym typeface="Times New Roman"/>
              </a:defRPr>
            </a:lvl1pPr>
          </a:lstStyle>
          <a:p>
            <a:r>
              <a:t>512</a:t>
            </a:r>
          </a:p>
        </p:txBody>
      </p:sp>
      <p:sp>
        <p:nvSpPr>
          <p:cNvPr id="227" name="512"/>
          <p:cNvSpPr txBox="1"/>
          <p:nvPr/>
        </p:nvSpPr>
        <p:spPr>
          <a:xfrm>
            <a:off x="13130654" y="10884110"/>
            <a:ext cx="781051" cy="5907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latin typeface="Times New Roman"/>
                <a:ea typeface="Times New Roman"/>
                <a:cs typeface="Times New Roman"/>
                <a:sym typeface="Times New Roman"/>
              </a:defRPr>
            </a:lvl1pPr>
          </a:lstStyle>
          <a:p>
            <a:r>
              <a:t>512</a:t>
            </a:r>
          </a:p>
        </p:txBody>
      </p:sp>
      <p:sp>
        <p:nvSpPr>
          <p:cNvPr id="228" name="512"/>
          <p:cNvSpPr txBox="1"/>
          <p:nvPr/>
        </p:nvSpPr>
        <p:spPr>
          <a:xfrm>
            <a:off x="15519117" y="10884110"/>
            <a:ext cx="781051" cy="5907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latin typeface="Times New Roman"/>
                <a:ea typeface="Times New Roman"/>
                <a:cs typeface="Times New Roman"/>
                <a:sym typeface="Times New Roman"/>
              </a:defRPr>
            </a:lvl1pPr>
          </a:lstStyle>
          <a:p>
            <a:r>
              <a:t>512</a:t>
            </a:r>
          </a:p>
        </p:txBody>
      </p:sp>
      <p:sp>
        <p:nvSpPr>
          <p:cNvPr id="229" name="512"/>
          <p:cNvSpPr txBox="1"/>
          <p:nvPr/>
        </p:nvSpPr>
        <p:spPr>
          <a:xfrm>
            <a:off x="18155894" y="10884110"/>
            <a:ext cx="781051" cy="5907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latin typeface="Times New Roman"/>
                <a:ea typeface="Times New Roman"/>
                <a:cs typeface="Times New Roman"/>
                <a:sym typeface="Times New Roman"/>
              </a:defRPr>
            </a:lvl1pPr>
          </a:lstStyle>
          <a:p>
            <a:r>
              <a:t>512</a:t>
            </a:r>
          </a:p>
        </p:txBody>
      </p:sp>
      <p:sp>
        <p:nvSpPr>
          <p:cNvPr id="48" name="1">
            <a:extLst>
              <a:ext uri="{FF2B5EF4-FFF2-40B4-BE49-F238E27FC236}">
                <a16:creationId xmlns:a16="http://schemas.microsoft.com/office/drawing/2014/main" id="{41804C08-A608-4903-8617-406C86E5CFA6}"/>
              </a:ext>
            </a:extLst>
          </p:cNvPr>
          <p:cNvSpPr txBox="1">
            <a:spLocks/>
          </p:cNvSpPr>
          <p:nvPr/>
        </p:nvSpPr>
        <p:spPr>
          <a:xfrm>
            <a:off x="12006215" y="12737454"/>
            <a:ext cx="359073"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r>
              <a:rPr lang="en-US" sz="4000" dirty="0">
                <a:latin typeface="Times New Roman" panose="02020603050405020304" pitchFamily="18" charset="0"/>
                <a:cs typeface="Times New Roman" panose="02020603050405020304" pitchFamily="18" charset="0"/>
              </a:rPr>
              <a:t>6</a:t>
            </a:r>
          </a:p>
        </p:txBody>
      </p:sp>
    </p:spTree>
  </p:cSld>
  <p:clrMapOvr>
    <a:masterClrMapping/>
  </p:clrMapOvr>
  <mc:AlternateContent xmlns:mc="http://schemas.openxmlformats.org/markup-compatibility/2006" xmlns:p14="http://schemas.microsoft.com/office/powerpoint/2010/main">
    <mc:Choice Requires="p14">
      <p:transition>
        <p:fade thruBlk="1"/>
      </p:transition>
    </mc:Choice>
    <mc:Fallback xmlns="" xmlns:m="http://schemas.openxmlformats.org/officeDocument/2006/math" xmlns:a14="http://schemas.microsoft.com/office/drawing/2010/main">
      <p:transition spd="fast">
        <p:fade/>
      </p:transition>
    </mc:Fallback>
  </mc:AlternateContent>
</p:sld>
</file>

<file path=ppt/theme/theme1.xml><?xml version="1.0" encoding="utf-8"?>
<a:theme xmlns:a="http://schemas.openxmlformats.org/drawingml/2006/main"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TotalTime>
  <Words>1083</Words>
  <Application>Microsoft Office PowerPoint</Application>
  <PresentationFormat>自定义</PresentationFormat>
  <Paragraphs>259</Paragraphs>
  <Slides>25</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25</vt:i4>
      </vt:variant>
    </vt:vector>
  </HeadingPairs>
  <TitlesOfParts>
    <vt:vector size="30" baseType="lpstr">
      <vt:lpstr>Helvetica Neue</vt:lpstr>
      <vt:lpstr>Helvetica Neue Medium</vt:lpstr>
      <vt:lpstr>Cambria Math</vt:lpstr>
      <vt:lpstr>Times New Roman</vt:lpstr>
      <vt:lpstr>30_BasicColor</vt:lpstr>
      <vt:lpstr>TRANSFORMERS FOR IMAGE RECOGNITION AT SCALE </vt:lpstr>
      <vt:lpstr>    文章概要    </vt:lpstr>
      <vt:lpstr>文章相关背景</vt:lpstr>
      <vt:lpstr>文章中心思想</vt:lpstr>
      <vt:lpstr>文章主要贡献</vt:lpstr>
      <vt:lpstr>文章主要结论</vt:lpstr>
      <vt:lpstr>    模型架构    </vt:lpstr>
      <vt:lpstr>标准 Transformer 架构[2]</vt:lpstr>
      <vt:lpstr>Transformer Encoder — 流程</vt:lpstr>
      <vt:lpstr>Transformer Encoder — 自注意力</vt:lpstr>
      <vt:lpstr>Transformer Encoder</vt:lpstr>
      <vt:lpstr>Vision Transformer 架构</vt:lpstr>
      <vt:lpstr>Linear Projection of Flattened Patches</vt:lpstr>
      <vt:lpstr>Linear Projection of Flattened Patches</vt:lpstr>
      <vt:lpstr>Position Embedding</vt:lpstr>
      <vt:lpstr>Vision Transformer Encoder</vt:lpstr>
      <vt:lpstr>Vision Transformer Encoder</vt:lpstr>
      <vt:lpstr>    实验对比    </vt:lpstr>
      <vt:lpstr>实验对比 CNN - ViT</vt:lpstr>
      <vt:lpstr>实验对比 CNN - ViT</vt:lpstr>
      <vt:lpstr>Position Embedding</vt:lpstr>
      <vt:lpstr>全局感知能力</vt:lpstr>
      <vt:lpstr>实验对比 CNN - ViT</vt:lpstr>
      <vt:lpstr>    参考文献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TRANSFORMERS FOR IMAGE RECOGNITION AT SCALE </dc:title>
  <cp:lastModifiedBy>邵 华松</cp:lastModifiedBy>
  <cp:revision>5</cp:revision>
  <dcterms:modified xsi:type="dcterms:W3CDTF">2022-04-13T17:12:03Z</dcterms:modified>
</cp:coreProperties>
</file>